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3"/>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Helvetica Neue"/>
      <p:regular r:id="rId53"/>
      <p:bold r:id="rId54"/>
      <p:italic r:id="rId55"/>
      <p:boldItalic r:id="rId56"/>
    </p:embeddedFont>
    <p:embeddedFont>
      <p:font typeface="Oswald"/>
      <p:regular r:id="rId57"/>
      <p:bold r:id="rId58"/>
    </p:embeddedFont>
    <p:embeddedFont>
      <p:font typeface="Century Gothic"/>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enturyGothic-boldItalic.fntdata"/><Relationship Id="rId61" Type="http://schemas.openxmlformats.org/officeDocument/2006/relationships/font" Target="fonts/CenturyGothic-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enturyGothi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HelveticaNeue-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HelveticaNeue-italic.fntdata"/><Relationship Id="rId10" Type="http://schemas.openxmlformats.org/officeDocument/2006/relationships/slide" Target="slides/slide4.xml"/><Relationship Id="rId54" Type="http://schemas.openxmlformats.org/officeDocument/2006/relationships/font" Target="fonts/HelveticaNeue-bold.fntdata"/><Relationship Id="rId13" Type="http://schemas.openxmlformats.org/officeDocument/2006/relationships/slide" Target="slides/slide7.xml"/><Relationship Id="rId57" Type="http://schemas.openxmlformats.org/officeDocument/2006/relationships/font" Target="fonts/Oswald-regular.fntdata"/><Relationship Id="rId12" Type="http://schemas.openxmlformats.org/officeDocument/2006/relationships/slide" Target="slides/slide6.xml"/><Relationship Id="rId56" Type="http://schemas.openxmlformats.org/officeDocument/2006/relationships/font" Target="fonts/HelveticaNeue-boldItalic.fntdata"/><Relationship Id="rId15" Type="http://schemas.openxmlformats.org/officeDocument/2006/relationships/slide" Target="slides/slide9.xml"/><Relationship Id="rId59" Type="http://schemas.openxmlformats.org/officeDocument/2006/relationships/font" Target="fonts/CenturyGothic-regular.fntdata"/><Relationship Id="rId14" Type="http://schemas.openxmlformats.org/officeDocument/2006/relationships/slide" Target="slides/slide8.xml"/><Relationship Id="rId58"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7" name="Shape 1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5" name="Shape 2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7" name="Shape 2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76" name="Shape 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06" name="Shape 4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67" name="Shape 4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txBox="1"/>
          <p:nvPr>
            <p:ph idx="1" type="body"/>
          </p:nvPr>
        </p:nvSpPr>
        <p:spPr>
          <a:xfrm>
            <a:off x="685800" y="4343400"/>
            <a:ext cx="5486400" cy="4114800"/>
          </a:xfrm>
          <a:prstGeom prst="rect">
            <a:avLst/>
          </a:prstGeom>
          <a:noFill/>
          <a:ln>
            <a:noFill/>
          </a:ln>
        </p:spPr>
        <p:txBody>
          <a:bodyPr anchorCtr="0" anchor="ctr" bIns="89500" lIns="89500" spcFirstLastPara="1" rIns="89500" wrap="square" tIns="895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96" name="Shape 4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txBox="1"/>
          <p:nvPr>
            <p:ph idx="1" type="body"/>
          </p:nvPr>
        </p:nvSpPr>
        <p:spPr>
          <a:xfrm>
            <a:off x="685800" y="4343400"/>
            <a:ext cx="5486400" cy="4114800"/>
          </a:xfrm>
          <a:prstGeom prst="rect">
            <a:avLst/>
          </a:prstGeom>
          <a:noFill/>
          <a:ln>
            <a:noFill/>
          </a:ln>
        </p:spPr>
        <p:txBody>
          <a:bodyPr anchorCtr="0" anchor="ctr" bIns="89500" lIns="89500" spcFirstLastPara="1" rIns="89500" wrap="square" tIns="895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3" name="Shape 5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Now that I have talked about us, it is your turn to talk a little about yourself. </a:t>
            </a:r>
            <a:endParaRPr/>
          </a:p>
        </p:txBody>
      </p:sp>
      <p:sp>
        <p:nvSpPr>
          <p:cNvPr id="147" name="Shape 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Shape 510"/>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What type of buildings are being built in Mission and for whom?</a:t>
            </a:r>
            <a:endParaRPr>
              <a:solidFill>
                <a:schemeClr val="dk1"/>
              </a:solidFill>
            </a:endParaRPr>
          </a:p>
          <a:p>
            <a:pPr indent="0" lvl="0" marL="0" marR="0" rtl="0" algn="l">
              <a:spcBef>
                <a:spcPts val="0"/>
              </a:spcBef>
              <a:spcAft>
                <a:spcPts val="0"/>
              </a:spcAft>
              <a:buClr>
                <a:schemeClr val="dk1"/>
              </a:buClr>
              <a:buFont typeface="Calibri"/>
              <a:buNone/>
            </a:pPr>
            <a:r>
              <a:t/>
            </a:r>
            <a:endParaRPr sz="1200">
              <a:solidFill>
                <a:schemeClr val="dk1"/>
              </a:solidFill>
              <a:latin typeface="Calibri"/>
              <a:ea typeface="Calibri"/>
              <a:cs typeface="Calibri"/>
              <a:sym typeface="Calibri"/>
            </a:endParaRPr>
          </a:p>
        </p:txBody>
      </p:sp>
      <p:sp>
        <p:nvSpPr>
          <p:cNvPr id="511" name="Shape 511"/>
          <p:cNvSpPr txBox="1"/>
          <p:nvPr>
            <p:ph idx="12" type="sldNum"/>
          </p:nvPr>
        </p:nvSpPr>
        <p:spPr>
          <a:xfrm>
            <a:off x="3884612" y="8685213"/>
            <a:ext cx="2971800" cy="457200"/>
          </a:xfrm>
          <a:prstGeom prst="rect">
            <a:avLst/>
          </a:prstGeom>
          <a:noFill/>
          <a:ln>
            <a:noFill/>
          </a:ln>
        </p:spPr>
        <p:txBody>
          <a:bodyPr anchorCtr="0" anchor="b" bIns="45650" lIns="91300" spcFirstLastPara="1" rIns="91300" wrap="square" tIns="4565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Anyone can apply to the Below Market Rate apartments on Dahlia Portal, created by the Mayor’s Office of Housing and Community Development. Some applicants however will be eligible for preferences which may give them a higher ranking in the lottery. It is important for folks moving forward to understand the preference </a:t>
            </a:r>
            <a:r>
              <a:rPr lang="en"/>
              <a:t>categories</a:t>
            </a:r>
            <a:r>
              <a:rPr lang="en"/>
              <a:t> to assess if they are eligible! At the time of applying on Dahlia, it is as easy as uploading a picture or checking a box!</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
              <a:t>To be clear, t</a:t>
            </a:r>
            <a:r>
              <a:rPr lang="en"/>
              <a:t>here are multiple types of preferences based on developer, property management and MOHCD. But the three listed above are the most frequent categories.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Shape 526"/>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marR="0" rtl="0" algn="l">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Youth will be directly referred by the agencies and there are subsidies for those earning less than 14k annually.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Remember the rent of a 2 bedroom apartment in the mission currently.</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a:p>
        </p:txBody>
      </p:sp>
      <p:sp>
        <p:nvSpPr>
          <p:cNvPr id="527" name="Shape 527"/>
          <p:cNvSpPr txBox="1"/>
          <p:nvPr>
            <p:ph idx="12" type="sldNum"/>
          </p:nvPr>
        </p:nvSpPr>
        <p:spPr>
          <a:xfrm>
            <a:off x="3884612" y="8685213"/>
            <a:ext cx="2971800" cy="457200"/>
          </a:xfrm>
          <a:prstGeom prst="rect">
            <a:avLst/>
          </a:prstGeom>
          <a:noFill/>
          <a:ln>
            <a:noFill/>
          </a:ln>
        </p:spPr>
        <p:txBody>
          <a:bodyPr anchorCtr="0" anchor="b" bIns="45650" lIns="91300" spcFirstLastPara="1" rIns="91300" wrap="square" tIns="4565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Shape 558"/>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Youth will be directly referred by the agencies and there are subsidies for those earning less than 14k annually. </a:t>
            </a:r>
            <a:endParaRPr sz="1200">
              <a:solidFill>
                <a:schemeClr val="dk1"/>
              </a:solidFill>
              <a:latin typeface="Calibri"/>
              <a:ea typeface="Calibri"/>
              <a:cs typeface="Calibri"/>
              <a:sym typeface="Calibri"/>
            </a:endParaRPr>
          </a:p>
          <a:p>
            <a:pPr indent="0" lvl="0" marL="0" rtl="0">
              <a:spcBef>
                <a:spcPts val="0"/>
              </a:spcBef>
              <a:spcAft>
                <a:spcPts val="0"/>
              </a:spcAft>
              <a:buClr>
                <a:schemeClr val="dk1"/>
              </a:buClr>
              <a:buFont typeface="Calibri"/>
              <a:buNone/>
            </a:pPr>
            <a:r>
              <a:t/>
            </a:r>
            <a:endParaRPr sz="1200">
              <a:solidFill>
                <a:schemeClr val="dk1"/>
              </a:solidFill>
              <a:latin typeface="Calibri"/>
              <a:ea typeface="Calibri"/>
              <a:cs typeface="Calibri"/>
              <a:sym typeface="Calibri"/>
            </a:endParaRPr>
          </a:p>
          <a:p>
            <a:pPr indent="0" lvl="0" marL="0"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Remember the rent of a 2 bedroom apartment in the mission currently.</a:t>
            </a:r>
            <a:endParaRPr sz="1200">
              <a:solidFill>
                <a:schemeClr val="dk1"/>
              </a:solidFill>
              <a:latin typeface="Calibri"/>
              <a:ea typeface="Calibri"/>
              <a:cs typeface="Calibri"/>
              <a:sym typeface="Calibri"/>
            </a:endParaRPr>
          </a:p>
          <a:p>
            <a:pPr indent="0" lvl="0" marL="0" rtl="0">
              <a:spcBef>
                <a:spcPts val="0"/>
              </a:spcBef>
              <a:spcAft>
                <a:spcPts val="0"/>
              </a:spcAft>
              <a:buClr>
                <a:schemeClr val="dk1"/>
              </a:buClr>
              <a:buFont typeface="Calibri"/>
              <a:buNone/>
            </a:pPr>
            <a:r>
              <a:t/>
            </a:r>
            <a:endParaRPr>
              <a:solidFill>
                <a:schemeClr val="dk1"/>
              </a:solidFill>
            </a:endParaRPr>
          </a:p>
          <a:p>
            <a:pPr indent="0" lvl="0" marL="0" rtl="0">
              <a:spcBef>
                <a:spcPts val="0"/>
              </a:spcBef>
              <a:spcAft>
                <a:spcPts val="0"/>
              </a:spcAft>
              <a:buClr>
                <a:schemeClr val="dk1"/>
              </a:buClr>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a:p>
        </p:txBody>
      </p:sp>
      <p:sp>
        <p:nvSpPr>
          <p:cNvPr id="559" name="Shape 559"/>
          <p:cNvSpPr txBox="1"/>
          <p:nvPr>
            <p:ph idx="12" type="sldNum"/>
          </p:nvPr>
        </p:nvSpPr>
        <p:spPr>
          <a:xfrm>
            <a:off x="3884612" y="8685213"/>
            <a:ext cx="2971800" cy="457200"/>
          </a:xfrm>
          <a:prstGeom prst="rect">
            <a:avLst/>
          </a:prstGeom>
          <a:noFill/>
          <a:ln>
            <a:noFill/>
          </a:ln>
        </p:spPr>
        <p:txBody>
          <a:bodyPr anchorCtr="0" anchor="b" bIns="45650" lIns="91300" spcFirstLastPara="1" rIns="91300" wrap="square" tIns="4565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txBox="1"/>
          <p:nvPr>
            <p:ph idx="1" type="body"/>
          </p:nvPr>
        </p:nvSpPr>
        <p:spPr>
          <a:xfrm>
            <a:off x="685800" y="4343400"/>
            <a:ext cx="5486400" cy="4114800"/>
          </a:xfrm>
          <a:prstGeom prst="rect">
            <a:avLst/>
          </a:prstGeom>
          <a:noFill/>
          <a:ln>
            <a:noFill/>
          </a:ln>
        </p:spPr>
        <p:txBody>
          <a:bodyPr anchorCtr="0" anchor="ctr" bIns="89500" lIns="89500" spcFirstLastPara="1" rIns="89500" wrap="square" tIns="895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65" name="Shape 5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72" name="Shape 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solidFill>
                  <a:srgbClr val="4F4F4F"/>
                </a:solidFill>
                <a:highlight>
                  <a:srgbClr val="FFFFFF"/>
                </a:highlight>
              </a:rPr>
              <a:t>MEDA’s Community Real Estate (CRE) program was launched in summer 2014 as an urgent response to the displacement happening to low-income and working-class families in the Mission District. </a:t>
            </a:r>
            <a:endParaRPr sz="1050">
              <a:solidFill>
                <a:srgbClr val="4F4F4F"/>
              </a:solidFill>
              <a:highlight>
                <a:srgbClr val="FFFFFF"/>
              </a:highlight>
            </a:endParaRPr>
          </a:p>
          <a:p>
            <a:pPr indent="0" lvl="0" marL="0">
              <a:spcBef>
                <a:spcPts val="0"/>
              </a:spcBef>
              <a:spcAft>
                <a:spcPts val="0"/>
              </a:spcAft>
              <a:buNone/>
            </a:pPr>
            <a:r>
              <a:t/>
            </a:r>
            <a:endParaRPr sz="1050">
              <a:solidFill>
                <a:srgbClr val="4F4F4F"/>
              </a:solidFill>
              <a:highlight>
                <a:srgbClr val="FFFFFF"/>
              </a:highlight>
            </a:endParaRPr>
          </a:p>
          <a:p>
            <a:pPr indent="0" lvl="0" marL="0">
              <a:spcBef>
                <a:spcPts val="0"/>
              </a:spcBef>
              <a:spcAft>
                <a:spcPts val="0"/>
              </a:spcAft>
              <a:buNone/>
            </a:pPr>
            <a:r>
              <a:rPr lang="en" sz="1050">
                <a:solidFill>
                  <a:srgbClr val="4F4F4F"/>
                </a:solidFill>
                <a:highlight>
                  <a:srgbClr val="FFFFFF"/>
                </a:highlight>
              </a:rPr>
              <a:t>CRE is dedicated to developing multi-family, mixed income units that are affordable and reflective of the Latino community</a:t>
            </a:r>
            <a:endParaRPr sz="1050">
              <a:solidFill>
                <a:srgbClr val="4F4F4F"/>
              </a:solidFill>
              <a:highlight>
                <a:srgbClr val="FFFFFF"/>
              </a:highlight>
            </a:endParaRPr>
          </a:p>
          <a:p>
            <a:pPr indent="0" lvl="0" marL="0">
              <a:spcBef>
                <a:spcPts val="0"/>
              </a:spcBef>
              <a:spcAft>
                <a:spcPts val="0"/>
              </a:spcAft>
              <a:buNone/>
            </a:pPr>
            <a:r>
              <a:t/>
            </a:r>
            <a:endParaRPr sz="1050">
              <a:solidFill>
                <a:srgbClr val="4F4F4F"/>
              </a:solidFill>
              <a:highlight>
                <a:srgbClr val="FFFFFF"/>
              </a:highlight>
            </a:endParaRPr>
          </a:p>
          <a:p>
            <a:pPr indent="0" lvl="0" marL="0">
              <a:spcBef>
                <a:spcPts val="0"/>
              </a:spcBef>
              <a:spcAft>
                <a:spcPts val="0"/>
              </a:spcAft>
              <a:buNone/>
            </a:pPr>
            <a:r>
              <a:t/>
            </a:r>
            <a:endParaRPr sz="1050">
              <a:solidFill>
                <a:srgbClr val="4F4F4F"/>
              </a:solidFill>
              <a:highlight>
                <a:srgbClr val="FFFFFF"/>
              </a:highlight>
            </a:endParaRPr>
          </a:p>
          <a:p>
            <a:pPr indent="0" lvl="0" marL="0">
              <a:spcBef>
                <a:spcPts val="0"/>
              </a:spcBef>
              <a:spcAft>
                <a:spcPts val="0"/>
              </a:spcAft>
              <a:buNone/>
            </a:pPr>
            <a:r>
              <a:t/>
            </a:r>
            <a:endParaRPr sz="1050">
              <a:solidFill>
                <a:srgbClr val="4F4F4F"/>
              </a:solidFill>
              <a:highlight>
                <a:srgbClr val="FFFFFF"/>
              </a:highlight>
            </a:endParaRPr>
          </a:p>
          <a:p>
            <a:pPr indent="0" lvl="0" marL="0">
              <a:spcBef>
                <a:spcPts val="0"/>
              </a:spcBef>
              <a:spcAft>
                <a:spcPts val="0"/>
              </a:spcAft>
              <a:buNone/>
            </a:pPr>
            <a:r>
              <a:t/>
            </a:r>
            <a:endParaRPr sz="1050">
              <a:solidFill>
                <a:srgbClr val="4F4F4F"/>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03" name="Shape 6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16" name="Shape 6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28" name="Shape 6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Shape 64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1" name="Shape 6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54" name="Shape 6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7" name="Shape 6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Shape 67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0" name="Shape 6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3" name="Shape 6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2" name="Shape 1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Shape 70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06" name="Shape 7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Shape 71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Page 3 of “Start Your Journey” handout</a:t>
            </a:r>
            <a:endParaRPr>
              <a:solidFill>
                <a:schemeClr val="dk1"/>
              </a:solidFill>
            </a:endParaRPr>
          </a:p>
          <a:p>
            <a:pPr indent="0" lvl="0" marL="0" rtl="0">
              <a:spcBef>
                <a:spcPts val="0"/>
              </a:spcBef>
              <a:spcAft>
                <a:spcPts val="0"/>
              </a:spcAft>
              <a:buNone/>
            </a:pPr>
            <a:r>
              <a:t/>
            </a:r>
            <a:endParaRPr/>
          </a:p>
        </p:txBody>
      </p:sp>
      <p:sp>
        <p:nvSpPr>
          <p:cNvPr id="720" name="Shape 7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Page 4 of “Start Your Journey” handout</a:t>
            </a:r>
            <a:endParaRPr>
              <a:solidFill>
                <a:schemeClr val="dk1"/>
              </a:solidFill>
            </a:endParaRPr>
          </a:p>
          <a:p>
            <a:pPr indent="0" lvl="0" marL="0" rtl="0">
              <a:spcBef>
                <a:spcPts val="0"/>
              </a:spcBef>
              <a:spcAft>
                <a:spcPts val="0"/>
              </a:spcAft>
              <a:buNone/>
            </a:pPr>
            <a:r>
              <a:t/>
            </a:r>
            <a:endParaRPr/>
          </a:p>
        </p:txBody>
      </p:sp>
      <p:sp>
        <p:nvSpPr>
          <p:cNvPr id="733" name="Shape 7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Shape 74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47" name="Shape 7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Shape 75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60" name="Shape 7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73" name="Shape 7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Shape 78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ADD IN A PREVIOUS SLIDE. If you leave here and remember nothing else…</a:t>
            </a:r>
            <a:br>
              <a:rPr lang="en"/>
            </a:br>
            <a:r>
              <a:rPr lang="en"/>
              <a:t>Philosophy</a:t>
            </a:r>
            <a:br>
              <a:rPr lang="en"/>
            </a:br>
            <a:r>
              <a:rPr lang="en"/>
              <a:t>MEDA services</a:t>
            </a:r>
            <a:br>
              <a:rPr lang="en"/>
            </a:br>
            <a:r>
              <a:rPr lang="en"/>
              <a:t>FinCap</a:t>
            </a:r>
            <a:br>
              <a:rPr lang="en"/>
            </a:br>
            <a:endParaRPr/>
          </a:p>
        </p:txBody>
      </p:sp>
      <p:sp>
        <p:nvSpPr>
          <p:cNvPr id="786" name="Shape 7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nSpc>
                <a:spcPct val="90000"/>
              </a:lnSpc>
              <a:spcBef>
                <a:spcPts val="0"/>
              </a:spcBef>
              <a:spcAft>
                <a:spcPts val="0"/>
              </a:spcAft>
              <a:buClr>
                <a:srgbClr val="F4B628"/>
              </a:buClr>
              <a:buFont typeface="Arial"/>
              <a:buNone/>
            </a:pPr>
            <a:r>
              <a:rPr baseline="30000" lang="en" sz="2400">
                <a:latin typeface="Arial"/>
                <a:ea typeface="Arial"/>
                <a:cs typeface="Arial"/>
                <a:sym typeface="Arial"/>
              </a:rPr>
              <a:t>EVERYONE REGARDLESS OF INCOME, EDUCATION, IMMIGRATION STATUS CAN ACHIEVE THIS</a:t>
            </a:r>
            <a:endParaRPr baseline="30000" sz="2400">
              <a:latin typeface="Arial"/>
              <a:ea typeface="Arial"/>
              <a:cs typeface="Arial"/>
              <a:sym typeface="Arial"/>
            </a:endParaRPr>
          </a:p>
          <a:p>
            <a:pPr indent="0" lvl="0" marL="0" rtl="0">
              <a:lnSpc>
                <a:spcPct val="90000"/>
              </a:lnSpc>
              <a:spcBef>
                <a:spcPts val="0"/>
              </a:spcBef>
              <a:spcAft>
                <a:spcPts val="0"/>
              </a:spcAft>
              <a:buClr>
                <a:srgbClr val="F4B628"/>
              </a:buClr>
              <a:buFont typeface="Arial"/>
              <a:buNone/>
            </a:pPr>
            <a:r>
              <a:rPr baseline="30000" lang="en" sz="2400">
                <a:latin typeface="Arial"/>
                <a:ea typeface="Arial"/>
                <a:cs typeface="Arial"/>
                <a:sym typeface="Arial"/>
              </a:rPr>
              <a:t>small steps are big steps!! i.e self-sufficiency measures- achieving certain income level vs. building budgets, etc…</a:t>
            </a:r>
            <a:endParaRPr baseline="30000" sz="2400">
              <a:latin typeface="Arial"/>
              <a:ea typeface="Arial"/>
              <a:cs typeface="Arial"/>
              <a:sym typeface="Arial"/>
            </a:endParaRPr>
          </a:p>
          <a:p>
            <a:pPr indent="0" lvl="0" marL="0" rtl="0">
              <a:lnSpc>
                <a:spcPct val="90000"/>
              </a:lnSpc>
              <a:spcBef>
                <a:spcPts val="0"/>
              </a:spcBef>
              <a:spcAft>
                <a:spcPts val="0"/>
              </a:spcAft>
              <a:buClr>
                <a:srgbClr val="F4B628"/>
              </a:buClr>
              <a:buFont typeface="Arial"/>
              <a:buNone/>
            </a:pPr>
            <a:r>
              <a:rPr baseline="30000" lang="en" sz="2400">
                <a:latin typeface="Arial"/>
                <a:ea typeface="Arial"/>
                <a:cs typeface="Arial"/>
                <a:sym typeface="Arial"/>
              </a:rPr>
              <a:t>Why bother?</a:t>
            </a:r>
            <a:endParaRPr baseline="30000" sz="2400">
              <a:latin typeface="Arial"/>
              <a:ea typeface="Arial"/>
              <a:cs typeface="Arial"/>
              <a:sym typeface="Arial"/>
            </a:endParaRPr>
          </a:p>
          <a:p>
            <a:pPr indent="0" lvl="0" marL="0" rtl="0">
              <a:lnSpc>
                <a:spcPct val="90000"/>
              </a:lnSpc>
              <a:spcBef>
                <a:spcPts val="0"/>
              </a:spcBef>
              <a:spcAft>
                <a:spcPts val="0"/>
              </a:spcAft>
              <a:buClr>
                <a:srgbClr val="F4B628"/>
              </a:buClr>
              <a:buFont typeface="Arial"/>
              <a:buNone/>
            </a:pPr>
            <a:r>
              <a:rPr baseline="30000" lang="en" sz="2400">
                <a:latin typeface="Arial"/>
                <a:ea typeface="Arial"/>
                <a:cs typeface="Arial"/>
                <a:sym typeface="Arial"/>
              </a:rPr>
              <a:t>Work with what you have already and build off that- just get started!!!</a:t>
            </a:r>
            <a:br>
              <a:rPr baseline="30000" lang="en" sz="2400">
                <a:latin typeface="Arial"/>
                <a:ea typeface="Arial"/>
                <a:cs typeface="Arial"/>
                <a:sym typeface="Arial"/>
              </a:rPr>
            </a:br>
            <a:r>
              <a:rPr baseline="30000" lang="en" sz="2400">
                <a:latin typeface="Arial"/>
                <a:ea typeface="Arial"/>
                <a:cs typeface="Arial"/>
                <a:sym typeface="Arial"/>
              </a:rPr>
              <a:t>Everyone has their own path and circumstance</a:t>
            </a:r>
            <a:br>
              <a:rPr baseline="30000" lang="en" sz="2400">
                <a:latin typeface="Arial"/>
                <a:ea typeface="Arial"/>
                <a:cs typeface="Arial"/>
                <a:sym typeface="Arial"/>
              </a:rPr>
            </a:br>
            <a:r>
              <a:rPr baseline="30000" lang="en" sz="2400">
                <a:latin typeface="Arial"/>
                <a:ea typeface="Arial"/>
                <a:cs typeface="Arial"/>
                <a:sym typeface="Arial"/>
              </a:rPr>
              <a:t>No right or wrong</a:t>
            </a:r>
            <a:br>
              <a:rPr baseline="30000" lang="en" sz="2400">
                <a:latin typeface="Arial"/>
                <a:ea typeface="Arial"/>
                <a:cs typeface="Arial"/>
                <a:sym typeface="Arial"/>
              </a:rPr>
            </a:br>
            <a:r>
              <a:rPr baseline="30000" lang="en" sz="2400">
                <a:latin typeface="Arial"/>
                <a:ea typeface="Arial"/>
                <a:cs typeface="Arial"/>
                <a:sym typeface="Arial"/>
              </a:rPr>
              <a:t>MEDA as trusted/credible source</a:t>
            </a:r>
            <a:br>
              <a:rPr baseline="30000" lang="en" sz="2400">
                <a:latin typeface="Arial"/>
                <a:ea typeface="Arial"/>
                <a:cs typeface="Arial"/>
                <a:sym typeface="Arial"/>
              </a:rPr>
            </a:br>
            <a:r>
              <a:rPr baseline="30000" lang="en" sz="2400">
                <a:latin typeface="Arial"/>
                <a:ea typeface="Arial"/>
                <a:cs typeface="Arial"/>
                <a:sym typeface="Arial"/>
              </a:rPr>
              <a:t>Note that people are used to being turned down</a:t>
            </a:r>
            <a:endParaRPr baseline="30000" sz="2400">
              <a:latin typeface="Arial"/>
              <a:ea typeface="Arial"/>
              <a:cs typeface="Arial"/>
              <a:sym typeface="Arial"/>
            </a:endParaRPr>
          </a:p>
          <a:p>
            <a:pPr indent="0" lvl="0" marL="0" rtl="0">
              <a:lnSpc>
                <a:spcPct val="90000"/>
              </a:lnSpc>
              <a:spcBef>
                <a:spcPts val="0"/>
              </a:spcBef>
              <a:spcAft>
                <a:spcPts val="0"/>
              </a:spcAft>
              <a:buClr>
                <a:srgbClr val="F4B628"/>
              </a:buClr>
              <a:buFont typeface="Arial"/>
              <a:buNone/>
            </a:pPr>
            <a:r>
              <a:t/>
            </a:r>
            <a:endParaRPr baseline="30000" sz="2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195" name="Shape 1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We can talk more about this when we talk about the programs we have to offer and the financial education piece of the workshop. </a:t>
            </a:r>
            <a:endParaRPr/>
          </a:p>
        </p:txBody>
      </p:sp>
      <p:sp>
        <p:nvSpPr>
          <p:cNvPr id="206" name="Shape 2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Page 1 of “Start Your Journey” handout</a:t>
            </a:r>
            <a:endParaRPr/>
          </a:p>
        </p:txBody>
      </p:sp>
      <p:sp>
        <p:nvSpPr>
          <p:cNvPr id="231" name="Shape 2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Page 2 of “Start Your Journey” handout</a:t>
            </a:r>
            <a:endParaRPr>
              <a:solidFill>
                <a:schemeClr val="dk1"/>
              </a:solidFill>
            </a:endParaRPr>
          </a:p>
          <a:p>
            <a:pPr indent="0" lvl="0" marL="0" rtl="0">
              <a:spcBef>
                <a:spcPts val="0"/>
              </a:spcBef>
              <a:spcAft>
                <a:spcPts val="0"/>
              </a:spcAft>
              <a:buNone/>
            </a:pPr>
            <a:r>
              <a:t/>
            </a:r>
            <a:endParaRPr/>
          </a:p>
        </p:txBody>
      </p:sp>
      <p:sp>
        <p:nvSpPr>
          <p:cNvPr id="253" name="Shape 2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x">
  <p:cSld name="TITLE_AND_BODY">
    <p:spTree>
      <p:nvGrpSpPr>
        <p:cNvPr id="54" name="Shape 54"/>
        <p:cNvGrpSpPr/>
        <p:nvPr/>
      </p:nvGrpSpPr>
      <p:grpSpPr>
        <a:xfrm>
          <a:off x="0" y="0"/>
          <a:ext cx="0" cy="0"/>
          <a:chOff x="0" y="0"/>
          <a:chExt cx="0" cy="0"/>
        </a:xfrm>
      </p:grpSpPr>
      <p:sp>
        <p:nvSpPr>
          <p:cNvPr id="55" name="Shape 55"/>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Font typeface="Helvetica Neue"/>
              <a:buNone/>
              <a:defRPr b="0" i="0" sz="9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Font typeface="Helvetica Neue"/>
              <a:buNone/>
              <a:defRPr b="0" i="0" sz="9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Font typeface="Helvetica Neue"/>
              <a:buNone/>
              <a:defRPr b="0" i="0" sz="9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Font typeface="Helvetica Neue"/>
              <a:buNone/>
              <a:defRPr b="0" i="0" sz="9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Font typeface="Helvetica Neue"/>
              <a:buNone/>
              <a:defRPr b="0" i="0" sz="9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Font typeface="Helvetica Neue"/>
              <a:buNone/>
              <a:defRPr b="0" i="0" sz="9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Font typeface="Helvetica Neue"/>
              <a:buNone/>
              <a:defRPr b="0" i="0" sz="9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Font typeface="Helvetica Neue"/>
              <a:buNone/>
              <a:defRPr b="0" i="0" sz="9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Font typeface="Helvetica Neue"/>
              <a:buNone/>
              <a:defRPr b="0" i="0" sz="9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Slide Guides" type="title">
  <p:cSld name="TITLE">
    <p:spTree>
      <p:nvGrpSpPr>
        <p:cNvPr id="56" name="Shape 56"/>
        <p:cNvGrpSpPr/>
        <p:nvPr/>
      </p:nvGrpSpPr>
      <p:grpSpPr>
        <a:xfrm>
          <a:off x="0" y="0"/>
          <a:ext cx="0" cy="0"/>
          <a:chOff x="0" y="0"/>
          <a:chExt cx="0" cy="0"/>
        </a:xfrm>
      </p:grpSpPr>
      <p:sp>
        <p:nvSpPr>
          <p:cNvPr id="57" name="Shape 57"/>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58" name="Shape 58"/>
        <p:cNvGrpSpPr/>
        <p:nvPr/>
      </p:nvGrpSpPr>
      <p:grpSpPr>
        <a:xfrm>
          <a:off x="0" y="0"/>
          <a:ext cx="0" cy="0"/>
          <a:chOff x="0" y="0"/>
          <a:chExt cx="0" cy="0"/>
        </a:xfrm>
      </p:grpSpPr>
      <p:sp>
        <p:nvSpPr>
          <p:cNvPr id="59" name="Shape 59"/>
          <p:cNvSpPr/>
          <p:nvPr>
            <p:ph idx="2" type="pic"/>
          </p:nvPr>
        </p:nvSpPr>
        <p:spPr>
          <a:xfrm>
            <a:off x="1172238" y="252413"/>
            <a:ext cx="6801000" cy="3276600"/>
          </a:xfrm>
          <a:prstGeom prst="rect">
            <a:avLst/>
          </a:prstGeom>
          <a:noFill/>
          <a:ln>
            <a:noFill/>
          </a:ln>
        </p:spPr>
        <p:txBody>
          <a:bodyPr anchorCtr="0" anchor="t" bIns="34275" lIns="34275" spcFirstLastPara="1" rIns="34275" wrap="square" tIns="34275"/>
          <a:lstStyle>
            <a:lvl1pPr indent="-247650" lvl="0" marL="241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247650" lvl="1" marL="482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234950" lvl="2" marL="711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234950" lvl="3" marL="9525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247650" lvl="4" marL="1193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247650" lvl="5" marL="14351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234950" lvl="6" marL="16637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234950" lvl="7" marL="1905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247650" lvl="8" marL="2146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Shape 60"/>
          <p:cNvSpPr txBox="1"/>
          <p:nvPr>
            <p:ph type="title"/>
          </p:nvPr>
        </p:nvSpPr>
        <p:spPr>
          <a:xfrm>
            <a:off x="238125" y="3543300"/>
            <a:ext cx="8667900" cy="7524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indent="431800" lvl="5"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indent="520700" lvl="6"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indent="596900" lvl="7"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indent="685800" lvl="8"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Shape 61"/>
          <p:cNvSpPr txBox="1"/>
          <p:nvPr>
            <p:ph idx="1" type="body"/>
          </p:nvPr>
        </p:nvSpPr>
        <p:spPr>
          <a:xfrm>
            <a:off x="238125" y="4319588"/>
            <a:ext cx="8667900" cy="5955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23850" lvl="6" marL="3200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23850" lvl="7" marL="3657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23850" lvl="8" marL="4114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Shape 62"/>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63" name="Shape 63"/>
        <p:cNvGrpSpPr/>
        <p:nvPr/>
      </p:nvGrpSpPr>
      <p:grpSpPr>
        <a:xfrm>
          <a:off x="0" y="0"/>
          <a:ext cx="0" cy="0"/>
          <a:chOff x="0" y="0"/>
          <a:chExt cx="0" cy="0"/>
        </a:xfrm>
      </p:grpSpPr>
      <p:sp>
        <p:nvSpPr>
          <p:cNvPr id="64" name="Shape 64"/>
          <p:cNvSpPr txBox="1"/>
          <p:nvPr>
            <p:ph type="title"/>
          </p:nvPr>
        </p:nvSpPr>
        <p:spPr>
          <a:xfrm>
            <a:off x="666750" y="1700213"/>
            <a:ext cx="7810500" cy="17430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indent="431800" lvl="5"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indent="520700" lvl="6"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indent="596900" lvl="7"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indent="685800" lvl="8"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Shape 65"/>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66" name="Shape 66"/>
        <p:cNvGrpSpPr/>
        <p:nvPr/>
      </p:nvGrpSpPr>
      <p:grpSpPr>
        <a:xfrm>
          <a:off x="0" y="0"/>
          <a:ext cx="0" cy="0"/>
          <a:chOff x="0" y="0"/>
          <a:chExt cx="0" cy="0"/>
        </a:xfrm>
      </p:grpSpPr>
      <p:sp>
        <p:nvSpPr>
          <p:cNvPr id="67" name="Shape 67"/>
          <p:cNvSpPr/>
          <p:nvPr>
            <p:ph idx="2" type="pic"/>
          </p:nvPr>
        </p:nvSpPr>
        <p:spPr>
          <a:xfrm>
            <a:off x="4937242" y="414338"/>
            <a:ext cx="3571800" cy="4314900"/>
          </a:xfrm>
          <a:prstGeom prst="rect">
            <a:avLst/>
          </a:prstGeom>
          <a:noFill/>
          <a:ln>
            <a:noFill/>
          </a:ln>
        </p:spPr>
        <p:txBody>
          <a:bodyPr anchorCtr="0" anchor="t" bIns="34275" lIns="34275" spcFirstLastPara="1" rIns="34275" wrap="square" tIns="34275"/>
          <a:lstStyle>
            <a:lvl1pPr indent="-247650" lvl="0" marL="241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247650" lvl="1" marL="482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234950" lvl="2" marL="711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234950" lvl="3" marL="9525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247650" lvl="4" marL="1193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247650" lvl="5" marL="14351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234950" lvl="6" marL="16637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234950" lvl="7" marL="1905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247650" lvl="8" marL="2146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Shape 68"/>
          <p:cNvSpPr txBox="1"/>
          <p:nvPr>
            <p:ph type="title"/>
          </p:nvPr>
        </p:nvSpPr>
        <p:spPr>
          <a:xfrm>
            <a:off x="619125" y="414338"/>
            <a:ext cx="3833700" cy="21051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indent="431800" lvl="5"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indent="520700" lvl="6"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indent="596900" lvl="7"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indent="685800" lvl="8"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Shape 69"/>
          <p:cNvSpPr txBox="1"/>
          <p:nvPr>
            <p:ph idx="1" type="body"/>
          </p:nvPr>
        </p:nvSpPr>
        <p:spPr>
          <a:xfrm>
            <a:off x="619125" y="2566988"/>
            <a:ext cx="3833700" cy="2162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1500"/>
              <a:buFont typeface="Helvetica Neue"/>
              <a:buNone/>
              <a:defRPr b="0" i="0" sz="1700" u="none" cap="none" strike="noStrike">
                <a:solidFill>
                  <a:srgbClr val="000000"/>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23850" lvl="6" marL="3200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23850" lvl="7" marL="3657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23850" lvl="8" marL="4114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Shape 7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71" name="Shape 71"/>
        <p:cNvGrpSpPr/>
        <p:nvPr/>
      </p:nvGrpSpPr>
      <p:grpSpPr>
        <a:xfrm>
          <a:off x="0" y="0"/>
          <a:ext cx="0" cy="0"/>
          <a:chOff x="0" y="0"/>
          <a:chExt cx="0" cy="0"/>
        </a:xfrm>
      </p:grpSpPr>
      <p:sp>
        <p:nvSpPr>
          <p:cNvPr id="72" name="Shape 72"/>
          <p:cNvSpPr txBox="1"/>
          <p:nvPr>
            <p:ph type="title"/>
          </p:nvPr>
        </p:nvSpPr>
        <p:spPr>
          <a:xfrm>
            <a:off x="633413" y="357188"/>
            <a:ext cx="7877100" cy="8574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indent="431800" lvl="5"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indent="520700" lvl="6"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indent="596900" lvl="7"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indent="685800" lvl="8"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Shape 7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74" name="Shape 74"/>
        <p:cNvGrpSpPr/>
        <p:nvPr/>
      </p:nvGrpSpPr>
      <p:grpSpPr>
        <a:xfrm>
          <a:off x="0" y="0"/>
          <a:ext cx="0" cy="0"/>
          <a:chOff x="0" y="0"/>
          <a:chExt cx="0" cy="0"/>
        </a:xfrm>
      </p:grpSpPr>
      <p:sp>
        <p:nvSpPr>
          <p:cNvPr id="75" name="Shape 75"/>
          <p:cNvSpPr txBox="1"/>
          <p:nvPr>
            <p:ph type="title"/>
          </p:nvPr>
        </p:nvSpPr>
        <p:spPr>
          <a:xfrm>
            <a:off x="633413" y="357188"/>
            <a:ext cx="7877100" cy="8574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indent="431800" lvl="5"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indent="520700" lvl="6"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indent="596900" lvl="7"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indent="685800" lvl="8"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Shape 76"/>
          <p:cNvSpPr txBox="1"/>
          <p:nvPr>
            <p:ph idx="1" type="body"/>
          </p:nvPr>
        </p:nvSpPr>
        <p:spPr>
          <a:xfrm>
            <a:off x="633413" y="1214438"/>
            <a:ext cx="7877100" cy="3452700"/>
          </a:xfrm>
          <a:prstGeom prst="rect">
            <a:avLst/>
          </a:prstGeom>
          <a:noFill/>
          <a:ln>
            <a:noFill/>
          </a:ln>
        </p:spPr>
        <p:txBody>
          <a:bodyPr anchorCtr="0" anchor="ctr" bIns="34275" lIns="34275" spcFirstLastPara="1" rIns="34275" wrap="square" tIns="34275"/>
          <a:lstStyle>
            <a:lvl1pPr indent="-323850" lvl="0" marL="457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23850" lvl="1" marL="914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23850" lvl="2" marL="1371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23850" lvl="3" marL="1828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23850" lvl="4" marL="2286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23850" lvl="6" marL="3200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23850" lvl="7" marL="3657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23850" lvl="8" marL="4114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Shape 77"/>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78" name="Shape 78"/>
        <p:cNvGrpSpPr/>
        <p:nvPr/>
      </p:nvGrpSpPr>
      <p:grpSpPr>
        <a:xfrm>
          <a:off x="0" y="0"/>
          <a:ext cx="0" cy="0"/>
          <a:chOff x="0" y="0"/>
          <a:chExt cx="0" cy="0"/>
        </a:xfrm>
      </p:grpSpPr>
      <p:sp>
        <p:nvSpPr>
          <p:cNvPr id="79" name="Shape 79"/>
          <p:cNvSpPr/>
          <p:nvPr>
            <p:ph idx="2" type="pic"/>
          </p:nvPr>
        </p:nvSpPr>
        <p:spPr>
          <a:xfrm>
            <a:off x="4938713" y="1214438"/>
            <a:ext cx="3571800" cy="3452700"/>
          </a:xfrm>
          <a:prstGeom prst="rect">
            <a:avLst/>
          </a:prstGeom>
          <a:noFill/>
          <a:ln>
            <a:noFill/>
          </a:ln>
        </p:spPr>
        <p:txBody>
          <a:bodyPr anchorCtr="0" anchor="t" bIns="34275" lIns="34275" spcFirstLastPara="1" rIns="34275" wrap="square" tIns="34275"/>
          <a:lstStyle>
            <a:lvl1pPr indent="-247650" lvl="0" marL="241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247650" lvl="1" marL="482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234950" lvl="2" marL="711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234950" lvl="3" marL="9525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247650" lvl="4" marL="1193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247650" lvl="5" marL="14351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234950" lvl="6" marL="16637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234950" lvl="7" marL="1905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247650" lvl="8" marL="2146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Shape 80"/>
          <p:cNvSpPr txBox="1"/>
          <p:nvPr>
            <p:ph type="title"/>
          </p:nvPr>
        </p:nvSpPr>
        <p:spPr>
          <a:xfrm>
            <a:off x="633413" y="357188"/>
            <a:ext cx="7877100" cy="8574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indent="431800" lvl="5"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indent="520700" lvl="6"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indent="596900" lvl="7"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indent="685800" lvl="8"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Shape 81"/>
          <p:cNvSpPr txBox="1"/>
          <p:nvPr>
            <p:ph idx="1" type="body"/>
          </p:nvPr>
        </p:nvSpPr>
        <p:spPr>
          <a:xfrm>
            <a:off x="633413" y="1214438"/>
            <a:ext cx="3753000" cy="3452700"/>
          </a:xfrm>
          <a:prstGeom prst="rect">
            <a:avLst/>
          </a:prstGeom>
          <a:noFill/>
          <a:ln>
            <a:noFill/>
          </a:ln>
        </p:spPr>
        <p:txBody>
          <a:bodyPr anchorCtr="0" anchor="ctr" bIns="34275" lIns="34275" spcFirstLastPara="1" rIns="34275" wrap="square" tIns="34275"/>
          <a:lstStyle>
            <a:lvl1pPr indent="-311150" lvl="0" marL="457200" marR="0" rtl="0" algn="l">
              <a:lnSpc>
                <a:spcPct val="100000"/>
              </a:lnSpc>
              <a:spcBef>
                <a:spcPts val="1700"/>
              </a:spcBef>
              <a:spcAft>
                <a:spcPts val="0"/>
              </a:spcAft>
              <a:buClr>
                <a:srgbClr val="000000"/>
              </a:buClr>
              <a:buSzPts val="13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11150" lvl="1" marL="914400" marR="0" rtl="0" algn="l">
              <a:lnSpc>
                <a:spcPct val="100000"/>
              </a:lnSpc>
              <a:spcBef>
                <a:spcPts val="1700"/>
              </a:spcBef>
              <a:spcAft>
                <a:spcPts val="0"/>
              </a:spcAft>
              <a:buClr>
                <a:srgbClr val="000000"/>
              </a:buClr>
              <a:buSzPts val="13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11150" lvl="2" marL="1371600" marR="0" rtl="0" algn="l">
              <a:lnSpc>
                <a:spcPct val="100000"/>
              </a:lnSpc>
              <a:spcBef>
                <a:spcPts val="1700"/>
              </a:spcBef>
              <a:spcAft>
                <a:spcPts val="0"/>
              </a:spcAft>
              <a:buClr>
                <a:srgbClr val="000000"/>
              </a:buClr>
              <a:buSzPts val="13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11150" lvl="3" marL="1828800" marR="0" rtl="0" algn="l">
              <a:lnSpc>
                <a:spcPct val="100000"/>
              </a:lnSpc>
              <a:spcBef>
                <a:spcPts val="1700"/>
              </a:spcBef>
              <a:spcAft>
                <a:spcPts val="0"/>
              </a:spcAft>
              <a:buClr>
                <a:srgbClr val="000000"/>
              </a:buClr>
              <a:buSzPts val="13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11150" lvl="4" marL="2286000" marR="0" rtl="0" algn="l">
              <a:lnSpc>
                <a:spcPct val="100000"/>
              </a:lnSpc>
              <a:spcBef>
                <a:spcPts val="1700"/>
              </a:spcBef>
              <a:spcAft>
                <a:spcPts val="0"/>
              </a:spcAft>
              <a:buClr>
                <a:srgbClr val="000000"/>
              </a:buClr>
              <a:buSzPts val="13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23850" lvl="6" marL="3200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23850" lvl="7" marL="3657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23850" lvl="8" marL="4114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Shape 82"/>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83" name="Shape 83"/>
        <p:cNvGrpSpPr/>
        <p:nvPr/>
      </p:nvGrpSpPr>
      <p:grpSpPr>
        <a:xfrm>
          <a:off x="0" y="0"/>
          <a:ext cx="0" cy="0"/>
          <a:chOff x="0" y="0"/>
          <a:chExt cx="0" cy="0"/>
        </a:xfrm>
      </p:grpSpPr>
      <p:sp>
        <p:nvSpPr>
          <p:cNvPr id="84" name="Shape 84"/>
          <p:cNvSpPr txBox="1"/>
          <p:nvPr>
            <p:ph idx="1" type="body"/>
          </p:nvPr>
        </p:nvSpPr>
        <p:spPr>
          <a:xfrm>
            <a:off x="633413" y="666750"/>
            <a:ext cx="7877100" cy="3805200"/>
          </a:xfrm>
          <a:prstGeom prst="rect">
            <a:avLst/>
          </a:prstGeom>
          <a:noFill/>
          <a:ln>
            <a:noFill/>
          </a:ln>
        </p:spPr>
        <p:txBody>
          <a:bodyPr anchorCtr="0" anchor="ctr" bIns="34275" lIns="34275" spcFirstLastPara="1" rIns="34275" wrap="square" tIns="34275"/>
          <a:lstStyle>
            <a:lvl1pPr indent="-323850" lvl="0" marL="457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23850" lvl="1" marL="914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23850" lvl="2" marL="1371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23850" lvl="3" marL="1828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23850" lvl="4" marL="2286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23850" lvl="6" marL="3200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23850" lvl="7" marL="3657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23850" lvl="8" marL="4114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Shape 85"/>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86" name="Shape 86"/>
        <p:cNvGrpSpPr/>
        <p:nvPr/>
      </p:nvGrpSpPr>
      <p:grpSpPr>
        <a:xfrm>
          <a:off x="0" y="0"/>
          <a:ext cx="0" cy="0"/>
          <a:chOff x="0" y="0"/>
          <a:chExt cx="0" cy="0"/>
        </a:xfrm>
      </p:grpSpPr>
      <p:sp>
        <p:nvSpPr>
          <p:cNvPr id="87" name="Shape 87"/>
          <p:cNvSpPr/>
          <p:nvPr>
            <p:ph idx="2" type="pic"/>
          </p:nvPr>
        </p:nvSpPr>
        <p:spPr>
          <a:xfrm>
            <a:off x="5910263" y="2643188"/>
            <a:ext cx="2776500" cy="2081400"/>
          </a:xfrm>
          <a:prstGeom prst="rect">
            <a:avLst/>
          </a:prstGeom>
          <a:noFill/>
          <a:ln>
            <a:noFill/>
          </a:ln>
        </p:spPr>
        <p:txBody>
          <a:bodyPr anchorCtr="0" anchor="t" bIns="34275" lIns="34275" spcFirstLastPara="1" rIns="34275" wrap="square" tIns="34275"/>
          <a:lstStyle>
            <a:lvl1pPr indent="-247650" lvl="0" marL="241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247650" lvl="1" marL="482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234950" lvl="2" marL="711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234950" lvl="3" marL="9525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247650" lvl="4" marL="1193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247650" lvl="5" marL="14351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234950" lvl="6" marL="16637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234950" lvl="7" marL="1905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247650" lvl="8" marL="2146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Shape 88"/>
          <p:cNvSpPr/>
          <p:nvPr>
            <p:ph idx="3" type="pic"/>
          </p:nvPr>
        </p:nvSpPr>
        <p:spPr>
          <a:xfrm>
            <a:off x="5910263" y="423863"/>
            <a:ext cx="2776500" cy="2081400"/>
          </a:xfrm>
          <a:prstGeom prst="rect">
            <a:avLst/>
          </a:prstGeom>
          <a:noFill/>
          <a:ln>
            <a:noFill/>
          </a:ln>
        </p:spPr>
        <p:txBody>
          <a:bodyPr anchorCtr="0" anchor="t" bIns="34275" lIns="34275" spcFirstLastPara="1" rIns="34275" wrap="square" tIns="34275"/>
          <a:lstStyle>
            <a:lvl1pPr indent="-247650" lvl="0" marL="241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247650" lvl="1" marL="482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234950" lvl="2" marL="711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234950" lvl="3" marL="9525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247650" lvl="4" marL="1193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247650" lvl="5" marL="14351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234950" lvl="6" marL="16637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234950" lvl="7" marL="1905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247650" lvl="8" marL="2146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Shape 89"/>
          <p:cNvSpPr/>
          <p:nvPr>
            <p:ph idx="4" type="pic"/>
          </p:nvPr>
        </p:nvSpPr>
        <p:spPr>
          <a:xfrm>
            <a:off x="452438" y="423863"/>
            <a:ext cx="5315100" cy="4300500"/>
          </a:xfrm>
          <a:prstGeom prst="rect">
            <a:avLst/>
          </a:prstGeom>
          <a:noFill/>
          <a:ln>
            <a:noFill/>
          </a:ln>
        </p:spPr>
        <p:txBody>
          <a:bodyPr anchorCtr="0" anchor="t" bIns="34275" lIns="34275" spcFirstLastPara="1" rIns="34275" wrap="square" tIns="34275"/>
          <a:lstStyle>
            <a:lvl1pPr indent="-247650" lvl="0" marL="241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247650" lvl="1" marL="482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234950" lvl="2" marL="711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234950" lvl="3" marL="9525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247650" lvl="4" marL="1193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247650" lvl="5" marL="14351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234950" lvl="6" marL="16637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234950" lvl="7" marL="1905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247650" lvl="8" marL="2146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Shape 9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91" name="Shape 91"/>
        <p:cNvGrpSpPr/>
        <p:nvPr/>
      </p:nvGrpSpPr>
      <p:grpSpPr>
        <a:xfrm>
          <a:off x="0" y="0"/>
          <a:ext cx="0" cy="0"/>
          <a:chOff x="0" y="0"/>
          <a:chExt cx="0" cy="0"/>
        </a:xfrm>
      </p:grpSpPr>
      <p:sp>
        <p:nvSpPr>
          <p:cNvPr id="92" name="Shape 92"/>
          <p:cNvSpPr txBox="1"/>
          <p:nvPr>
            <p:ph idx="1" type="body"/>
          </p:nvPr>
        </p:nvSpPr>
        <p:spPr>
          <a:xfrm>
            <a:off x="895350" y="3357563"/>
            <a:ext cx="7358100" cy="257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1500"/>
              <a:buFont typeface="Helvetica Neue"/>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23850" lvl="2" marL="1371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23850" lvl="3" marL="1828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23850" lvl="4" marL="2286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23850" lvl="6" marL="3200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23850" lvl="7" marL="3657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23850" lvl="8" marL="4114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Shape 93"/>
          <p:cNvSpPr txBox="1"/>
          <p:nvPr>
            <p:ph idx="2" type="body"/>
          </p:nvPr>
        </p:nvSpPr>
        <p:spPr>
          <a:xfrm>
            <a:off x="895350" y="2266950"/>
            <a:ext cx="7358100" cy="333300"/>
          </a:xfrm>
          <a:prstGeom prst="rect">
            <a:avLst/>
          </a:prstGeom>
          <a:noFill/>
          <a:ln>
            <a:noFill/>
          </a:ln>
        </p:spPr>
        <p:txBody>
          <a:bodyPr anchorCtr="0" anchor="ctr" bIns="34275" lIns="34275" spcFirstLastPara="1" rIns="34275" wrap="square" tIns="34275"/>
          <a:lstStyle>
            <a:lvl1pPr indent="-228600" lvl="0" marL="457200" marR="0" rtl="0" algn="ctr">
              <a:lnSpc>
                <a:spcPct val="100000"/>
              </a:lnSpc>
              <a:spcBef>
                <a:spcPts val="0"/>
              </a:spcBef>
              <a:spcAft>
                <a:spcPts val="0"/>
              </a:spcAft>
              <a:buClr>
                <a:srgbClr val="000000"/>
              </a:buClr>
              <a:buSzPts val="1500"/>
              <a:buFont typeface="Helvetica Neue"/>
              <a:buNone/>
              <a:defRPr b="0" i="0" sz="2000" u="none" cap="none" strike="noStrike">
                <a:solidFill>
                  <a:srgbClr val="000000"/>
                </a:solidFill>
                <a:latin typeface="Helvetica Neue"/>
                <a:ea typeface="Helvetica Neue"/>
                <a:cs typeface="Helvetica Neue"/>
                <a:sym typeface="Helvetica Neue"/>
              </a:defRPr>
            </a:lvl1pPr>
            <a:lvl2pPr indent="-323850" lvl="1" marL="914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23850" lvl="2" marL="1371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23850" lvl="3" marL="1828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23850" lvl="4" marL="2286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23850" lvl="6" marL="3200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23850" lvl="7" marL="3657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23850" lvl="8" marL="4114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Shape 94"/>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95" name="Shape 95"/>
        <p:cNvGrpSpPr/>
        <p:nvPr/>
      </p:nvGrpSpPr>
      <p:grpSpPr>
        <a:xfrm>
          <a:off x="0" y="0"/>
          <a:ext cx="0" cy="0"/>
          <a:chOff x="0" y="0"/>
          <a:chExt cx="0" cy="0"/>
        </a:xfrm>
      </p:grpSpPr>
      <p:sp>
        <p:nvSpPr>
          <p:cNvPr id="96" name="Shape 96"/>
          <p:cNvSpPr/>
          <p:nvPr>
            <p:ph idx="2" type="pic"/>
          </p:nvPr>
        </p:nvSpPr>
        <p:spPr>
          <a:xfrm>
            <a:off x="0" y="0"/>
            <a:ext cx="9144000" cy="5143500"/>
          </a:xfrm>
          <a:prstGeom prst="rect">
            <a:avLst/>
          </a:prstGeom>
          <a:noFill/>
          <a:ln>
            <a:noFill/>
          </a:ln>
        </p:spPr>
        <p:txBody>
          <a:bodyPr anchorCtr="0" anchor="t" bIns="34275" lIns="34275" spcFirstLastPara="1" rIns="34275" wrap="square" tIns="34275"/>
          <a:lstStyle>
            <a:lvl1pPr indent="-247650" lvl="0" marL="241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247650" lvl="1" marL="482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234950" lvl="2" marL="711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234950" lvl="3" marL="9525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247650" lvl="4" marL="1193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247650" lvl="5" marL="14351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234950" lvl="6" marL="16637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234950" lvl="7" marL="1905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247650" lvl="8" marL="21463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Shape 97"/>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4" name="Shape 104"/>
        <p:cNvGrpSpPr/>
        <p:nvPr/>
      </p:nvGrpSpPr>
      <p:grpSpPr>
        <a:xfrm>
          <a:off x="0" y="0"/>
          <a:ext cx="0" cy="0"/>
          <a:chOff x="0" y="0"/>
          <a:chExt cx="0" cy="0"/>
        </a:xfrm>
      </p:grpSpPr>
      <p:sp>
        <p:nvSpPr>
          <p:cNvPr id="105" name="Shape 105"/>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Arial"/>
              <a:buNone/>
              <a:defRPr b="0" i="0" sz="6000" u="none" cap="none" strike="noStrike">
                <a:solidFill>
                  <a:srgbClr val="000000"/>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6" name="Shape 106"/>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640"/>
              </a:spcBef>
              <a:spcAft>
                <a:spcPts val="0"/>
              </a:spcAft>
              <a:buClr>
                <a:schemeClr val="dk1"/>
              </a:buClr>
              <a:buSzPts val="32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100000"/>
              </a:lnSpc>
              <a:spcBef>
                <a:spcPts val="560"/>
              </a:spcBef>
              <a:spcAft>
                <a:spcPts val="0"/>
              </a:spcAft>
              <a:buClr>
                <a:schemeClr val="dk1"/>
              </a:buClr>
              <a:buSzPts val="28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100000"/>
              </a:lnSpc>
              <a:spcBef>
                <a:spcPts val="480"/>
              </a:spcBef>
              <a:spcAft>
                <a:spcPts val="0"/>
              </a:spcAft>
              <a:buClr>
                <a:schemeClr val="dk1"/>
              </a:buClr>
              <a:buSzPts val="24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100000"/>
              </a:lnSpc>
              <a:spcBef>
                <a:spcPts val="400"/>
              </a:spcBef>
              <a:spcAft>
                <a:spcPts val="0"/>
              </a:spcAft>
              <a:buClr>
                <a:schemeClr val="dk1"/>
              </a:buClr>
              <a:buSzPts val="20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100000"/>
              </a:lnSpc>
              <a:spcBef>
                <a:spcPts val="400"/>
              </a:spcBef>
              <a:spcAft>
                <a:spcPts val="0"/>
              </a:spcAft>
              <a:buClr>
                <a:schemeClr val="dk1"/>
              </a:buClr>
              <a:buSzPts val="20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100000"/>
              </a:lnSpc>
              <a:spcBef>
                <a:spcPts val="400"/>
              </a:spcBef>
              <a:spcAft>
                <a:spcPts val="0"/>
              </a:spcAft>
              <a:buClr>
                <a:schemeClr val="dk1"/>
              </a:buClr>
              <a:buSzPts val="20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100000"/>
              </a:lnSpc>
              <a:spcBef>
                <a:spcPts val="400"/>
              </a:spcBef>
              <a:spcAft>
                <a:spcPts val="0"/>
              </a:spcAft>
              <a:buClr>
                <a:schemeClr val="dk1"/>
              </a:buClr>
              <a:buSzPts val="20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100000"/>
              </a:lnSpc>
              <a:spcBef>
                <a:spcPts val="400"/>
              </a:spcBef>
              <a:spcAft>
                <a:spcPts val="0"/>
              </a:spcAft>
              <a:buClr>
                <a:schemeClr val="dk1"/>
              </a:buClr>
              <a:buSzPts val="20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100000"/>
              </a:lnSpc>
              <a:spcBef>
                <a:spcPts val="400"/>
              </a:spcBef>
              <a:spcAft>
                <a:spcPts val="0"/>
              </a:spcAft>
              <a:buClr>
                <a:schemeClr val="dk1"/>
              </a:buClr>
              <a:buSzPts val="2000"/>
              <a:buFont typeface="Arial"/>
              <a:buNone/>
              <a:defRPr b="0" i="0" sz="1600" u="none" cap="none" strike="noStrike">
                <a:solidFill>
                  <a:schemeClr val="dk1"/>
                </a:solidFill>
                <a:latin typeface="Calibri"/>
                <a:ea typeface="Calibri"/>
                <a:cs typeface="Calibri"/>
                <a:sym typeface="Calibri"/>
              </a:defRPr>
            </a:lvl9pPr>
          </a:lstStyle>
          <a:p/>
        </p:txBody>
      </p:sp>
      <p:sp>
        <p:nvSpPr>
          <p:cNvPr id="107" name="Shape 107"/>
          <p:cNvSpPr txBox="1"/>
          <p:nvPr>
            <p:ph idx="12" type="sldNum"/>
          </p:nvPr>
        </p:nvSpPr>
        <p:spPr>
          <a:xfrm>
            <a:off x="3543300" y="4775427"/>
            <a:ext cx="20574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Page">
  <p:cSld name="Master Page">
    <p:bg>
      <p:bgPr>
        <a:solidFill>
          <a:srgbClr val="BFBFBF">
            <a:alpha val="80000"/>
          </a:srgbClr>
        </a:solidFill>
      </p:bgPr>
    </p:bg>
    <p:spTree>
      <p:nvGrpSpPr>
        <p:cNvPr id="108" name="Shape 108"/>
        <p:cNvGrpSpPr/>
        <p:nvPr/>
      </p:nvGrpSpPr>
      <p:grpSpPr>
        <a:xfrm>
          <a:off x="0" y="0"/>
          <a:ext cx="0" cy="0"/>
          <a:chOff x="0" y="0"/>
          <a:chExt cx="0" cy="0"/>
        </a:xfrm>
      </p:grpSpPr>
      <p:sp>
        <p:nvSpPr>
          <p:cNvPr id="109" name="Shape 109"/>
          <p:cNvSpPr txBox="1"/>
          <p:nvPr>
            <p:ph type="title"/>
          </p:nvPr>
        </p:nvSpPr>
        <p:spPr>
          <a:xfrm>
            <a:off x="0" y="0"/>
            <a:ext cx="9144000" cy="479700"/>
          </a:xfrm>
          <a:prstGeom prst="rect">
            <a:avLst/>
          </a:prstGeom>
          <a:solidFill>
            <a:schemeClr val="accent4"/>
          </a:solidFill>
          <a:ln>
            <a:noFill/>
          </a:ln>
        </p:spPr>
        <p:txBody>
          <a:bodyPr anchorCtr="0" anchor="t" bIns="91425" lIns="91425" spcFirstLastPara="1" rIns="91425" wrap="square" tIns="91425"/>
          <a:lstStyle>
            <a:lvl1pPr indent="-5079" lvl="0" marL="182880" marR="0" rtl="0" algn="l">
              <a:lnSpc>
                <a:spcPct val="100000"/>
              </a:lnSpc>
              <a:spcBef>
                <a:spcPts val="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0" name="Shape 110"/>
          <p:cNvSpPr txBox="1"/>
          <p:nvPr>
            <p:ph idx="1" type="body"/>
          </p:nvPr>
        </p:nvSpPr>
        <p:spPr>
          <a:xfrm>
            <a:off x="203201" y="609600"/>
            <a:ext cx="8763000" cy="4000500"/>
          </a:xfrm>
          <a:prstGeom prst="rect">
            <a:avLst/>
          </a:prstGeom>
          <a:solidFill>
            <a:schemeClr val="lt1"/>
          </a:solid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lt1"/>
              </a:buClr>
              <a:buSzPts val="3200"/>
              <a:buFont typeface="Arial"/>
              <a:buNone/>
              <a:defRPr b="1" i="0" sz="2400" u="none" cap="none" strike="noStrike">
                <a:solidFill>
                  <a:schemeClr val="lt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lt1"/>
              </a:buClr>
              <a:buSzPts val="2000"/>
              <a:buFont typeface="Arial"/>
              <a:buChar char="•"/>
              <a:defRPr b="1" i="0" sz="2000" u="none" cap="none" strike="noStrike">
                <a:solidFill>
                  <a:schemeClr val="lt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lt1"/>
              </a:buClr>
              <a:buSzPts val="1800"/>
              <a:buFont typeface="Merriweather Sans"/>
              <a:buChar char="–"/>
              <a:defRPr b="0" i="0" sz="1800" u="none" cap="none" strike="noStrike">
                <a:solidFill>
                  <a:schemeClr val="lt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Shape 111"/>
          <p:cNvSpPr txBox="1"/>
          <p:nvPr>
            <p:ph idx="2" type="body"/>
          </p:nvPr>
        </p:nvSpPr>
        <p:spPr>
          <a:xfrm>
            <a:off x="183089" y="609600"/>
            <a:ext cx="4435500" cy="4000500"/>
          </a:xfrm>
          <a:prstGeom prst="rect">
            <a:avLst/>
          </a:prstGeom>
          <a:solidFill>
            <a:schemeClr val="accent5">
              <a:alpha val="74510"/>
            </a:schemeClr>
          </a:solidFill>
          <a:ln>
            <a:noFill/>
          </a:ln>
        </p:spPr>
        <p:txBody>
          <a:bodyPr anchorCtr="0" anchor="t" bIns="91425" lIns="91425" spcFirstLastPara="1" rIns="91425" wrap="square" tIns="91425"/>
          <a:lstStyle>
            <a:lvl1pPr indent="-228600" lvl="0" marL="457200" marR="0" rtl="0" algn="l">
              <a:lnSpc>
                <a:spcPct val="108333"/>
              </a:lnSpc>
              <a:spcBef>
                <a:spcPts val="0"/>
              </a:spcBef>
              <a:spcAft>
                <a:spcPts val="0"/>
              </a:spcAft>
              <a:buClr>
                <a:schemeClr val="lt1"/>
              </a:buClr>
              <a:buSzPts val="3200"/>
              <a:buFont typeface="Arial"/>
              <a:buNone/>
              <a:defRPr b="1" i="0" sz="2400" u="none" cap="none" strike="noStrike">
                <a:solidFill>
                  <a:schemeClr val="lt1"/>
                </a:solidFill>
                <a:latin typeface="Calibri"/>
                <a:ea typeface="Calibri"/>
                <a:cs typeface="Calibri"/>
                <a:sym typeface="Calibri"/>
              </a:defRPr>
            </a:lvl1pPr>
            <a:lvl2pPr indent="-355600" lvl="1" marL="914400" marR="0" rtl="0" algn="l">
              <a:lnSpc>
                <a:spcPct val="110000"/>
              </a:lnSpc>
              <a:spcBef>
                <a:spcPts val="600"/>
              </a:spcBef>
              <a:spcAft>
                <a:spcPts val="0"/>
              </a:spcAft>
              <a:buClr>
                <a:schemeClr val="lt1"/>
              </a:buClr>
              <a:buSzPts val="2000"/>
              <a:buFont typeface="Arial"/>
              <a:buChar char="•"/>
              <a:defRPr b="1" i="0" sz="2000" u="none" cap="none" strike="noStrike">
                <a:solidFill>
                  <a:schemeClr val="lt1"/>
                </a:solidFill>
                <a:latin typeface="Calibri"/>
                <a:ea typeface="Calibri"/>
                <a:cs typeface="Calibri"/>
                <a:sym typeface="Calibri"/>
              </a:defRPr>
            </a:lvl2pPr>
            <a:lvl3pPr indent="-342900" lvl="2" marL="1371600" marR="0" rtl="0" algn="l">
              <a:lnSpc>
                <a:spcPct val="111111"/>
              </a:lnSpc>
              <a:spcBef>
                <a:spcPts val="300"/>
              </a:spcBef>
              <a:spcAft>
                <a:spcPts val="0"/>
              </a:spcAft>
              <a:buClr>
                <a:schemeClr val="lt1"/>
              </a:buClr>
              <a:buSzPts val="1800"/>
              <a:buFont typeface="Merriweather Sans"/>
              <a:buChar char="–"/>
              <a:defRPr b="0" i="0" sz="1800" u="none" cap="none" strike="noStrike">
                <a:solidFill>
                  <a:schemeClr val="lt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p:cSld name="Full Image">
    <p:bg>
      <p:bgPr>
        <a:solidFill>
          <a:srgbClr val="BFBFBF">
            <a:alpha val="40000"/>
          </a:srgbClr>
        </a:solidFill>
      </p:bgPr>
    </p:bg>
    <p:spTree>
      <p:nvGrpSpPr>
        <p:cNvPr id="112" name="Shape 112"/>
        <p:cNvGrpSpPr/>
        <p:nvPr/>
      </p:nvGrpSpPr>
      <p:grpSpPr>
        <a:xfrm>
          <a:off x="0" y="0"/>
          <a:ext cx="0" cy="0"/>
          <a:chOff x="0" y="0"/>
          <a:chExt cx="0" cy="0"/>
        </a:xfrm>
      </p:grpSpPr>
      <p:sp>
        <p:nvSpPr>
          <p:cNvPr id="113" name="Shape 113"/>
          <p:cNvSpPr txBox="1"/>
          <p:nvPr>
            <p:ph idx="1" type="body"/>
          </p:nvPr>
        </p:nvSpPr>
        <p:spPr>
          <a:xfrm>
            <a:off x="203201" y="609600"/>
            <a:ext cx="8763000" cy="4000500"/>
          </a:xfrm>
          <a:prstGeom prst="rect">
            <a:avLst/>
          </a:prstGeom>
          <a:solidFill>
            <a:schemeClr val="lt1"/>
          </a:solid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lt1"/>
              </a:buClr>
              <a:buSzPts val="3200"/>
              <a:buFont typeface="Arial"/>
              <a:buNone/>
              <a:defRPr b="1" i="0" sz="2400" u="none" cap="none" strike="noStrike">
                <a:solidFill>
                  <a:schemeClr val="lt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lt1"/>
              </a:buClr>
              <a:buSzPts val="2000"/>
              <a:buFont typeface="Arial"/>
              <a:buChar char="•"/>
              <a:defRPr b="1" i="0" sz="2000" u="none" cap="none" strike="noStrike">
                <a:solidFill>
                  <a:schemeClr val="lt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lt1"/>
              </a:buClr>
              <a:buSzPts val="1800"/>
              <a:buFont typeface="Merriweather Sans"/>
              <a:buChar char="–"/>
              <a:defRPr b="0" i="0" sz="1800" u="none" cap="none" strike="noStrike">
                <a:solidFill>
                  <a:schemeClr val="lt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4" name="Shape 114"/>
          <p:cNvSpPr txBox="1"/>
          <p:nvPr>
            <p:ph type="title"/>
          </p:nvPr>
        </p:nvSpPr>
        <p:spPr>
          <a:xfrm>
            <a:off x="0" y="0"/>
            <a:ext cx="9144000" cy="479700"/>
          </a:xfrm>
          <a:prstGeom prst="rect">
            <a:avLst/>
          </a:prstGeom>
          <a:solidFill>
            <a:schemeClr val="accent4"/>
          </a:solidFill>
          <a:ln>
            <a:noFill/>
          </a:ln>
        </p:spPr>
        <p:txBody>
          <a:bodyPr anchorCtr="0" anchor="t" bIns="91425" lIns="91425" spcFirstLastPara="1" rIns="91425" wrap="square" tIns="91425"/>
          <a:lstStyle>
            <a:lvl1pPr indent="-5079" lvl="0" marL="182880" marR="0" rtl="0" algn="l">
              <a:lnSpc>
                <a:spcPct val="100000"/>
              </a:lnSpc>
              <a:spcBef>
                <a:spcPts val="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Image">
  <p:cSld name="Horizontal Image">
    <p:bg>
      <p:bgPr>
        <a:solidFill>
          <a:srgbClr val="BFBFBF">
            <a:alpha val="40000"/>
          </a:srgbClr>
        </a:solidFill>
      </p:bgPr>
    </p:bg>
    <p:spTree>
      <p:nvGrpSpPr>
        <p:cNvPr id="115" name="Shape 115"/>
        <p:cNvGrpSpPr/>
        <p:nvPr/>
      </p:nvGrpSpPr>
      <p:grpSpPr>
        <a:xfrm>
          <a:off x="0" y="0"/>
          <a:ext cx="0" cy="0"/>
          <a:chOff x="0" y="0"/>
          <a:chExt cx="0" cy="0"/>
        </a:xfrm>
      </p:grpSpPr>
      <p:sp>
        <p:nvSpPr>
          <p:cNvPr id="116" name="Shape 116"/>
          <p:cNvSpPr txBox="1"/>
          <p:nvPr>
            <p:ph idx="1" type="body"/>
          </p:nvPr>
        </p:nvSpPr>
        <p:spPr>
          <a:xfrm>
            <a:off x="250825" y="600075"/>
            <a:ext cx="8639100" cy="2047800"/>
          </a:xfrm>
          <a:prstGeom prst="rect">
            <a:avLst/>
          </a:prstGeom>
          <a:solidFill>
            <a:schemeClr val="lt1"/>
          </a:solid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lt1"/>
              </a:buClr>
              <a:buSzPts val="3200"/>
              <a:buFont typeface="Arial"/>
              <a:buNone/>
              <a:defRPr b="1" i="0" sz="2400" u="none" cap="none" strike="noStrike">
                <a:solidFill>
                  <a:schemeClr val="lt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lt1"/>
              </a:buClr>
              <a:buSzPts val="2000"/>
              <a:buFont typeface="Arial"/>
              <a:buChar char="•"/>
              <a:defRPr b="1" i="0" sz="2000" u="none" cap="none" strike="noStrike">
                <a:solidFill>
                  <a:schemeClr val="lt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lt1"/>
              </a:buClr>
              <a:buSzPts val="1800"/>
              <a:buFont typeface="Merriweather Sans"/>
              <a:buChar char="–"/>
              <a:defRPr b="0" i="0" sz="1800" u="none" cap="none" strike="noStrike">
                <a:solidFill>
                  <a:schemeClr val="lt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Shape 117"/>
          <p:cNvSpPr txBox="1"/>
          <p:nvPr>
            <p:ph idx="2" type="body"/>
          </p:nvPr>
        </p:nvSpPr>
        <p:spPr>
          <a:xfrm>
            <a:off x="250825" y="2793999"/>
            <a:ext cx="8639100" cy="1764900"/>
          </a:xfrm>
          <a:prstGeom prst="rect">
            <a:avLst/>
          </a:prstGeom>
          <a:solidFill>
            <a:schemeClr val="accent1">
              <a:alpha val="80000"/>
            </a:schemeClr>
          </a:solidFill>
          <a:ln cap="flat" cmpd="sng" w="12700">
            <a:solidFill>
              <a:srgbClr val="7F7F7F"/>
            </a:solidFill>
            <a:prstDash val="solid"/>
            <a:round/>
            <a:headEnd len="sm" w="sm" type="none"/>
            <a:tailEnd len="sm" w="sm" type="none"/>
          </a:ln>
        </p:spPr>
        <p:txBody>
          <a:bodyPr anchorCtr="0" anchor="t" bIns="91425" lIns="91425" spcFirstLastPara="1" rIns="91425" wrap="square" tIns="91425"/>
          <a:lstStyle>
            <a:lvl1pPr indent="-228600" lvl="0" marL="457200" marR="0" rtl="0" algn="l">
              <a:lnSpc>
                <a:spcPct val="108333"/>
              </a:lnSpc>
              <a:spcBef>
                <a:spcPts val="0"/>
              </a:spcBef>
              <a:spcAft>
                <a:spcPts val="0"/>
              </a:spcAft>
              <a:buClr>
                <a:schemeClr val="lt1"/>
              </a:buClr>
              <a:buSzPts val="3200"/>
              <a:buFont typeface="Arial"/>
              <a:buNone/>
              <a:defRPr b="1" i="0" sz="2400" u="none" cap="none" strike="noStrike">
                <a:solidFill>
                  <a:schemeClr val="lt1"/>
                </a:solidFill>
                <a:latin typeface="Calibri"/>
                <a:ea typeface="Calibri"/>
                <a:cs typeface="Calibri"/>
                <a:sym typeface="Calibri"/>
              </a:defRPr>
            </a:lvl1pPr>
            <a:lvl2pPr indent="-355600" lvl="1" marL="914400" marR="0" rtl="0" algn="l">
              <a:lnSpc>
                <a:spcPct val="110000"/>
              </a:lnSpc>
              <a:spcBef>
                <a:spcPts val="600"/>
              </a:spcBef>
              <a:spcAft>
                <a:spcPts val="0"/>
              </a:spcAft>
              <a:buClr>
                <a:schemeClr val="lt1"/>
              </a:buClr>
              <a:buSzPts val="2000"/>
              <a:buFont typeface="Arial"/>
              <a:buChar char="•"/>
              <a:defRPr b="1" i="0" sz="2000" u="none" cap="none" strike="noStrike">
                <a:solidFill>
                  <a:schemeClr val="lt1"/>
                </a:solidFill>
                <a:latin typeface="Calibri"/>
                <a:ea typeface="Calibri"/>
                <a:cs typeface="Calibri"/>
                <a:sym typeface="Calibri"/>
              </a:defRPr>
            </a:lvl2pPr>
            <a:lvl3pPr indent="-342900" lvl="2" marL="1371600" marR="0" rtl="0" algn="l">
              <a:lnSpc>
                <a:spcPct val="111111"/>
              </a:lnSpc>
              <a:spcBef>
                <a:spcPts val="300"/>
              </a:spcBef>
              <a:spcAft>
                <a:spcPts val="0"/>
              </a:spcAft>
              <a:buClr>
                <a:schemeClr val="lt1"/>
              </a:buClr>
              <a:buSzPts val="1800"/>
              <a:buFont typeface="Merriweather Sans"/>
              <a:buChar char="–"/>
              <a:defRPr b="0" i="0" sz="1800" u="none" cap="none" strike="noStrike">
                <a:solidFill>
                  <a:schemeClr val="lt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Shape 118"/>
          <p:cNvSpPr txBox="1"/>
          <p:nvPr>
            <p:ph type="title"/>
          </p:nvPr>
        </p:nvSpPr>
        <p:spPr>
          <a:xfrm>
            <a:off x="0" y="0"/>
            <a:ext cx="9144000" cy="479700"/>
          </a:xfrm>
          <a:prstGeom prst="rect">
            <a:avLst/>
          </a:prstGeom>
          <a:solidFill>
            <a:schemeClr val="accent4"/>
          </a:solidFill>
          <a:ln>
            <a:noFill/>
          </a:ln>
        </p:spPr>
        <p:txBody>
          <a:bodyPr anchorCtr="0" anchor="t" bIns="91425" lIns="91425" spcFirstLastPara="1" rIns="91425" wrap="square" tIns="91425"/>
          <a:lstStyle>
            <a:lvl1pPr indent="-5079" lvl="0" marL="182880" marR="0" rtl="0" algn="l">
              <a:lnSpc>
                <a:spcPct val="100000"/>
              </a:lnSpc>
              <a:spcBef>
                <a:spcPts val="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119" name="Shape 11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p:cSld name="2_Title Slide">
    <p:spTree>
      <p:nvGrpSpPr>
        <p:cNvPr id="120" name="Shape 12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aster Page">
  <p:cSld name="1_Master Page">
    <p:spTree>
      <p:nvGrpSpPr>
        <p:cNvPr id="121" name="Shape 121"/>
        <p:cNvGrpSpPr/>
        <p:nvPr/>
      </p:nvGrpSpPr>
      <p:grpSpPr>
        <a:xfrm>
          <a:off x="0" y="0"/>
          <a:ext cx="0" cy="0"/>
          <a:chOff x="0" y="0"/>
          <a:chExt cx="0" cy="0"/>
        </a:xfrm>
      </p:grpSpPr>
      <p:sp>
        <p:nvSpPr>
          <p:cNvPr id="122" name="Shape 122"/>
          <p:cNvSpPr txBox="1"/>
          <p:nvPr>
            <p:ph type="title"/>
          </p:nvPr>
        </p:nvSpPr>
        <p:spPr>
          <a:xfrm>
            <a:off x="0" y="0"/>
            <a:ext cx="9144000" cy="479700"/>
          </a:xfrm>
          <a:prstGeom prst="rect">
            <a:avLst/>
          </a:prstGeom>
          <a:solidFill>
            <a:schemeClr val="accent4"/>
          </a:solid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3" name="Shape 123"/>
          <p:cNvSpPr txBox="1"/>
          <p:nvPr>
            <p:ph idx="1" type="body"/>
          </p:nvPr>
        </p:nvSpPr>
        <p:spPr>
          <a:xfrm>
            <a:off x="183090" y="609600"/>
            <a:ext cx="4277100" cy="3931800"/>
          </a:xfrm>
          <a:prstGeom prst="rect">
            <a:avLst/>
          </a:prstGeom>
          <a:solidFill>
            <a:schemeClr val="accent5"/>
          </a:solidFill>
          <a:ln>
            <a:noFill/>
          </a:ln>
        </p:spPr>
        <p:txBody>
          <a:bodyPr anchorCtr="0" anchor="t" bIns="91425" lIns="91425" spcFirstLastPara="1" rIns="91425" wrap="square" tIns="91425"/>
          <a:lstStyle>
            <a:lvl1pPr indent="-228600" lvl="0" marL="457200" marR="0" rtl="0" algn="l">
              <a:lnSpc>
                <a:spcPct val="108333"/>
              </a:lnSpc>
              <a:spcBef>
                <a:spcPts val="0"/>
              </a:spcBef>
              <a:spcAft>
                <a:spcPts val="0"/>
              </a:spcAft>
              <a:buClr>
                <a:schemeClr val="dk1"/>
              </a:buClr>
              <a:buSzPts val="3200"/>
              <a:buFont typeface="Arial"/>
              <a:buNone/>
              <a:defRPr b="1" i="0" sz="2400" u="none" cap="none" strike="noStrike">
                <a:solidFill>
                  <a:schemeClr val="lt1"/>
                </a:solidFill>
                <a:latin typeface="Calibri"/>
                <a:ea typeface="Calibri"/>
                <a:cs typeface="Calibri"/>
                <a:sym typeface="Calibri"/>
              </a:defRPr>
            </a:lvl1pPr>
            <a:lvl2pPr indent="-355600" lvl="1" marL="914400" marR="0" rtl="0" algn="l">
              <a:lnSpc>
                <a:spcPct val="110000"/>
              </a:lnSpc>
              <a:spcBef>
                <a:spcPts val="600"/>
              </a:spcBef>
              <a:spcAft>
                <a:spcPts val="0"/>
              </a:spcAft>
              <a:buClr>
                <a:schemeClr val="dk1"/>
              </a:buClr>
              <a:buSzPts val="2000"/>
              <a:buFont typeface="Arial"/>
              <a:buChar char="•"/>
              <a:defRPr b="1" i="0" sz="2000" u="none" cap="none" strike="noStrike">
                <a:solidFill>
                  <a:schemeClr val="lt1"/>
                </a:solidFill>
                <a:latin typeface="Calibri"/>
                <a:ea typeface="Calibri"/>
                <a:cs typeface="Calibri"/>
                <a:sym typeface="Calibri"/>
              </a:defRPr>
            </a:lvl2pPr>
            <a:lvl3pPr indent="-342900" lvl="2" marL="1371600" marR="0" rtl="0" algn="l">
              <a:lnSpc>
                <a:spcPct val="111111"/>
              </a:lnSpc>
              <a:spcBef>
                <a:spcPts val="600"/>
              </a:spcBef>
              <a:spcAft>
                <a:spcPts val="0"/>
              </a:spcAft>
              <a:buClr>
                <a:schemeClr val="dk1"/>
              </a:buClr>
              <a:buSzPts val="1800"/>
              <a:buFont typeface="Merriweather Sans"/>
              <a:buChar char="–"/>
              <a:defRPr b="0" i="0" sz="1800" u="none" cap="none" strike="noStrike">
                <a:solidFill>
                  <a:schemeClr val="lt1"/>
                </a:solidFill>
                <a:latin typeface="Calibri"/>
                <a:ea typeface="Calibri"/>
                <a:cs typeface="Calibri"/>
                <a:sym typeface="Calibri"/>
              </a:defRPr>
            </a:lvl3pPr>
            <a:lvl4pPr indent="-355600" lvl="3" marL="18288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3543300" y="4775427"/>
            <a:ext cx="20574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ctr">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ctr">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ctr">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ctr">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ctr">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ctr">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ctr">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ctr">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25" name="Shape 125"/>
          <p:cNvSpPr txBox="1"/>
          <p:nvPr>
            <p:ph idx="2" type="body"/>
          </p:nvPr>
        </p:nvSpPr>
        <p:spPr>
          <a:xfrm>
            <a:off x="4643329" y="609600"/>
            <a:ext cx="4256700" cy="3931800"/>
          </a:xfrm>
          <a:prstGeom prst="rect">
            <a:avLst/>
          </a:prstGeom>
          <a:solidFill>
            <a:schemeClr val="accent1"/>
          </a:solidFill>
          <a:ln>
            <a:noFill/>
          </a:ln>
        </p:spPr>
        <p:txBody>
          <a:bodyPr anchorCtr="0" anchor="t" bIns="91425" lIns="91425" spcFirstLastPara="1" rIns="91425" wrap="square" tIns="91425"/>
          <a:lstStyle>
            <a:lvl1pPr indent="-228600" lvl="0" marL="457200" marR="0" rtl="0" algn="l">
              <a:lnSpc>
                <a:spcPct val="108333"/>
              </a:lnSpc>
              <a:spcBef>
                <a:spcPts val="0"/>
              </a:spcBef>
              <a:spcAft>
                <a:spcPts val="0"/>
              </a:spcAft>
              <a:buClr>
                <a:schemeClr val="dk1"/>
              </a:buClr>
              <a:buSzPts val="3200"/>
              <a:buFont typeface="Arial"/>
              <a:buNone/>
              <a:defRPr b="1" i="0" sz="2400" u="none" cap="none" strike="noStrike">
                <a:solidFill>
                  <a:schemeClr val="lt1"/>
                </a:solidFill>
                <a:latin typeface="Calibri"/>
                <a:ea typeface="Calibri"/>
                <a:cs typeface="Calibri"/>
                <a:sym typeface="Calibri"/>
              </a:defRPr>
            </a:lvl1pPr>
            <a:lvl2pPr indent="-355600" lvl="1" marL="914400" marR="0" rtl="0" algn="l">
              <a:lnSpc>
                <a:spcPct val="110000"/>
              </a:lnSpc>
              <a:spcBef>
                <a:spcPts val="600"/>
              </a:spcBef>
              <a:spcAft>
                <a:spcPts val="0"/>
              </a:spcAft>
              <a:buClr>
                <a:schemeClr val="dk1"/>
              </a:buClr>
              <a:buSzPts val="2000"/>
              <a:buFont typeface="Arial"/>
              <a:buChar char="•"/>
              <a:defRPr b="1" i="0" sz="2000" u="none" cap="none" strike="noStrike">
                <a:solidFill>
                  <a:schemeClr val="lt1"/>
                </a:solidFill>
                <a:latin typeface="Calibri"/>
                <a:ea typeface="Calibri"/>
                <a:cs typeface="Calibri"/>
                <a:sym typeface="Calibri"/>
              </a:defRPr>
            </a:lvl2pPr>
            <a:lvl3pPr indent="-342900" lvl="2" marL="1371600" marR="0" rtl="0" algn="l">
              <a:lnSpc>
                <a:spcPct val="111111"/>
              </a:lnSpc>
              <a:spcBef>
                <a:spcPts val="600"/>
              </a:spcBef>
              <a:spcAft>
                <a:spcPts val="0"/>
              </a:spcAft>
              <a:buClr>
                <a:schemeClr val="dk1"/>
              </a:buClr>
              <a:buSzPts val="1800"/>
              <a:buFont typeface="Merriweather Sans"/>
              <a:buChar char="–"/>
              <a:defRPr b="0" i="0" sz="1800" u="none" cap="none" strike="noStrike">
                <a:solidFill>
                  <a:schemeClr val="lt1"/>
                </a:solidFill>
                <a:latin typeface="Calibri"/>
                <a:ea typeface="Calibri"/>
                <a:cs typeface="Calibri"/>
                <a:sym typeface="Calibri"/>
              </a:defRPr>
            </a:lvl3pPr>
            <a:lvl4pPr indent="-355600" lvl="3" marL="18288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6" name="Shape 126"/>
        <p:cNvGrpSpPr/>
        <p:nvPr/>
      </p:nvGrpSpPr>
      <p:grpSpPr>
        <a:xfrm>
          <a:off x="0" y="0"/>
          <a:ext cx="0" cy="0"/>
          <a:chOff x="0" y="0"/>
          <a:chExt cx="0" cy="0"/>
        </a:xfrm>
      </p:grpSpPr>
      <p:sp>
        <p:nvSpPr>
          <p:cNvPr id="127" name="Shape 127"/>
          <p:cNvSpPr txBox="1"/>
          <p:nvPr>
            <p:ph type="title"/>
          </p:nvPr>
        </p:nvSpPr>
        <p:spPr>
          <a:xfrm>
            <a:off x="457200" y="205979"/>
            <a:ext cx="82296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8" name="Shape 128"/>
          <p:cNvSpPr txBox="1"/>
          <p:nvPr>
            <p:ph idx="10" type="dt"/>
          </p:nvPr>
        </p:nvSpPr>
        <p:spPr>
          <a:xfrm>
            <a:off x="457200" y="4767267"/>
            <a:ext cx="2133600" cy="2739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Shape 129"/>
          <p:cNvSpPr txBox="1"/>
          <p:nvPr>
            <p:ph idx="11" type="ftr"/>
          </p:nvPr>
        </p:nvSpPr>
        <p:spPr>
          <a:xfrm>
            <a:off x="3124200" y="4767267"/>
            <a:ext cx="2895600" cy="2739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 name="Shape 130"/>
          <p:cNvSpPr txBox="1"/>
          <p:nvPr>
            <p:ph idx="12" type="sldNum"/>
          </p:nvPr>
        </p:nvSpPr>
        <p:spPr>
          <a:xfrm>
            <a:off x="6553200" y="4767267"/>
            <a:ext cx="2133600" cy="273900"/>
          </a:xfrm>
          <a:prstGeom prst="rect">
            <a:avLst/>
          </a:prstGeom>
          <a:noFill/>
          <a:ln>
            <a:noFill/>
          </a:ln>
        </p:spPr>
        <p:txBody>
          <a:bodyPr anchorCtr="0" anchor="t" bIns="16000" lIns="32000" spcFirstLastPara="1" rIns="32000" wrap="square" tIns="160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31" name="Shape 131"/>
        <p:cNvGrpSpPr/>
        <p:nvPr/>
      </p:nvGrpSpPr>
      <p:grpSpPr>
        <a:xfrm>
          <a:off x="0" y="0"/>
          <a:ext cx="0" cy="0"/>
          <a:chOff x="0" y="0"/>
          <a:chExt cx="0" cy="0"/>
        </a:xfrm>
      </p:grpSpPr>
      <p:sp>
        <p:nvSpPr>
          <p:cNvPr id="132" name="Shape 132"/>
          <p:cNvSpPr txBox="1"/>
          <p:nvPr>
            <p:ph type="title"/>
          </p:nvPr>
        </p:nvSpPr>
        <p:spPr>
          <a:xfrm>
            <a:off x="457200" y="205978"/>
            <a:ext cx="8229600" cy="857400"/>
          </a:xfrm>
          <a:prstGeom prst="rect">
            <a:avLst/>
          </a:prstGeom>
          <a:noFill/>
          <a:ln>
            <a:noFill/>
          </a:ln>
        </p:spPr>
        <p:txBody>
          <a:bodyPr anchorCtr="0" anchor="t" bIns="91425" lIns="91425" spcFirstLastPara="1" rIns="91425" wrap="square" tIns="91425"/>
          <a:lstStyle>
            <a:lvl1pPr indent="-5079" lvl="0" marL="182880" marR="0" rtl="0" algn="l">
              <a:lnSpc>
                <a:spcPct val="100000"/>
              </a:lnSpc>
              <a:spcBef>
                <a:spcPts val="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p:cSld name="Title Page">
    <p:bg>
      <p:bgPr>
        <a:solidFill>
          <a:srgbClr val="BFBFBF">
            <a:alpha val="40000"/>
          </a:srgbClr>
        </a:solidFill>
      </p:bgPr>
    </p:bg>
    <p:spTree>
      <p:nvGrpSpPr>
        <p:cNvPr id="133" name="Shape 133"/>
        <p:cNvGrpSpPr/>
        <p:nvPr/>
      </p:nvGrpSpPr>
      <p:grpSpPr>
        <a:xfrm>
          <a:off x="0" y="0"/>
          <a:ext cx="0" cy="0"/>
          <a:chOff x="0" y="0"/>
          <a:chExt cx="0" cy="0"/>
        </a:xfrm>
      </p:grpSpPr>
      <p:sp>
        <p:nvSpPr>
          <p:cNvPr id="134" name="Shape 134"/>
          <p:cNvSpPr txBox="1"/>
          <p:nvPr>
            <p:ph idx="1" type="body"/>
          </p:nvPr>
        </p:nvSpPr>
        <p:spPr>
          <a:xfrm>
            <a:off x="250825" y="123825"/>
            <a:ext cx="8639100" cy="4514700"/>
          </a:xfrm>
          <a:prstGeom prst="rect">
            <a:avLst/>
          </a:prstGeom>
          <a:solidFill>
            <a:schemeClr val="lt1"/>
          </a:solid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lt1"/>
              </a:buClr>
              <a:buSzPts val="3200"/>
              <a:buFont typeface="Arial"/>
              <a:buNone/>
              <a:defRPr b="1" i="0" sz="2400" u="none" cap="none" strike="noStrike">
                <a:solidFill>
                  <a:schemeClr val="lt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lt1"/>
              </a:buClr>
              <a:buSzPts val="2000"/>
              <a:buFont typeface="Arial"/>
              <a:buChar char="•"/>
              <a:defRPr b="1" i="0" sz="2000" u="none" cap="none" strike="noStrike">
                <a:solidFill>
                  <a:schemeClr val="lt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lt1"/>
              </a:buClr>
              <a:buSzPts val="1800"/>
              <a:buFont typeface="Merriweather Sans"/>
              <a:buChar char="–"/>
              <a:defRPr b="0" i="0" sz="1800" u="none" cap="none" strike="noStrike">
                <a:solidFill>
                  <a:schemeClr val="lt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4.xml"/><Relationship Id="rId10" Type="http://schemas.openxmlformats.org/officeDocument/2006/relationships/slideLayout" Target="../slideLayouts/slideLayout3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33413" y="357188"/>
            <a:ext cx="7877100" cy="8574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indent="431800" lvl="5"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indent="520700" lvl="6"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indent="596900" lvl="7"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indent="685800" lvl="8"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Shape 52"/>
          <p:cNvSpPr txBox="1"/>
          <p:nvPr>
            <p:ph idx="1" type="body"/>
          </p:nvPr>
        </p:nvSpPr>
        <p:spPr>
          <a:xfrm>
            <a:off x="633413" y="1214438"/>
            <a:ext cx="7877100" cy="3452700"/>
          </a:xfrm>
          <a:prstGeom prst="rect">
            <a:avLst/>
          </a:prstGeom>
          <a:noFill/>
          <a:ln>
            <a:noFill/>
          </a:ln>
        </p:spPr>
        <p:txBody>
          <a:bodyPr anchorCtr="0" anchor="ctr" bIns="34275" lIns="34275" spcFirstLastPara="1" rIns="34275" wrap="square" tIns="34275"/>
          <a:lstStyle>
            <a:lvl1pPr indent="-323850" lvl="0" marL="457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23850" lvl="1" marL="914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23850" lvl="2" marL="1371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23850" lvl="3" marL="1828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23850" lvl="4" marL="22860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23850" lvl="6" marL="32004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23850" lvl="7" marL="36576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23850" lvl="8" marL="4114800" marR="0" rtl="0" algn="l">
              <a:lnSpc>
                <a:spcPct val="100000"/>
              </a:lnSpc>
              <a:spcBef>
                <a:spcPts val="2200"/>
              </a:spcBef>
              <a:spcAft>
                <a:spcPts val="0"/>
              </a:spcAft>
              <a:buClr>
                <a:srgbClr val="000000"/>
              </a:buClr>
              <a:buSzPts val="15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Shape 5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 name="Shape 100"/>
        <p:cNvGrpSpPr/>
        <p:nvPr/>
      </p:nvGrpSpPr>
      <p:grpSpPr>
        <a:xfrm>
          <a:off x="0" y="0"/>
          <a:ext cx="0" cy="0"/>
          <a:chOff x="0" y="0"/>
          <a:chExt cx="0" cy="0"/>
        </a:xfrm>
      </p:grpSpPr>
      <p:sp>
        <p:nvSpPr>
          <p:cNvPr id="101" name="Shape 101"/>
          <p:cNvSpPr/>
          <p:nvPr/>
        </p:nvSpPr>
        <p:spPr>
          <a:xfrm>
            <a:off x="0" y="0"/>
            <a:ext cx="9144000" cy="5143500"/>
          </a:xfrm>
          <a:prstGeom prst="rect">
            <a:avLst/>
          </a:prstGeom>
          <a:solidFill>
            <a:schemeClr val="lt1"/>
          </a:solidFill>
          <a:ln cap="flat" cmpd="sng" w="12700">
            <a:solidFill>
              <a:srgbClr val="B5BF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02" name="Shape 102"/>
          <p:cNvSpPr txBox="1"/>
          <p:nvPr/>
        </p:nvSpPr>
        <p:spPr>
          <a:xfrm>
            <a:off x="165100" y="4784683"/>
            <a:ext cx="36069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Calibri"/>
              <a:buNone/>
            </a:pPr>
            <a:r>
              <a:t/>
            </a:r>
            <a:endParaRPr/>
          </a:p>
        </p:txBody>
      </p:sp>
      <p:sp>
        <p:nvSpPr>
          <p:cNvPr id="103" name="Shape 10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hyperlink" Target="https://housing.sfgov.org/listings" TargetMode="Externa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140" name="Shape 140"/>
          <p:cNvPicPr preferRelativeResize="0"/>
          <p:nvPr/>
        </p:nvPicPr>
        <p:blipFill rotWithShape="1">
          <a:blip r:embed="rId3">
            <a:alphaModFix/>
          </a:blip>
          <a:srcRect b="12849" l="2227" r="22009" t="1658"/>
          <a:stretch/>
        </p:blipFill>
        <p:spPr>
          <a:xfrm>
            <a:off x="-15131" y="-16252"/>
            <a:ext cx="9174300" cy="5175900"/>
          </a:xfrm>
          <a:prstGeom prst="rect">
            <a:avLst/>
          </a:prstGeom>
          <a:noFill/>
          <a:ln>
            <a:noFill/>
          </a:ln>
        </p:spPr>
      </p:pic>
      <p:sp>
        <p:nvSpPr>
          <p:cNvPr id="141" name="Shape 141"/>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142" name="Shape 142"/>
          <p:cNvSpPr/>
          <p:nvPr/>
        </p:nvSpPr>
        <p:spPr>
          <a:xfrm>
            <a:off x="555919" y="756826"/>
            <a:ext cx="7896300" cy="27909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13100" u="none" cap="none" strike="noStrike">
                <a:solidFill>
                  <a:srgbClr val="F5B528"/>
                </a:solidFill>
                <a:latin typeface="Arial"/>
                <a:ea typeface="Arial"/>
                <a:cs typeface="Arial"/>
                <a:sym typeface="Arial"/>
              </a:rPr>
              <a:t>MEDA</a:t>
            </a:r>
            <a:endParaRPr sz="500"/>
          </a:p>
        </p:txBody>
      </p:sp>
      <p:sp>
        <p:nvSpPr>
          <p:cNvPr id="143" name="Shape 143"/>
          <p:cNvSpPr/>
          <p:nvPr/>
        </p:nvSpPr>
        <p:spPr>
          <a:xfrm>
            <a:off x="3654549" y="885178"/>
            <a:ext cx="1834800" cy="92400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FFFFFF"/>
              </a:buClr>
              <a:buFont typeface="Arial"/>
              <a:buNone/>
            </a:pPr>
            <a:r>
              <a:rPr b="0" baseline="30000" i="0" lang="en" sz="3600" u="none" cap="none" strike="noStrike">
                <a:solidFill>
                  <a:srgbClr val="FFFFFF"/>
                </a:solidFill>
                <a:latin typeface="Arial"/>
                <a:ea typeface="Arial"/>
                <a:cs typeface="Arial"/>
                <a:sym typeface="Arial"/>
              </a:rPr>
              <a:t>welcome to</a:t>
            </a:r>
            <a:endParaRPr sz="3600"/>
          </a:p>
        </p:txBody>
      </p:sp>
      <p:sp>
        <p:nvSpPr>
          <p:cNvPr id="144" name="Shape 144"/>
          <p:cNvSpPr/>
          <p:nvPr/>
        </p:nvSpPr>
        <p:spPr>
          <a:xfrm>
            <a:off x="2099885" y="2855986"/>
            <a:ext cx="4944300" cy="924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Arial"/>
              <a:buNone/>
            </a:pPr>
            <a:r>
              <a:rPr b="0" baseline="30000" i="0" lang="en" sz="5600" u="none" cap="none" strike="noStrike">
                <a:solidFill>
                  <a:srgbClr val="FFFFFF"/>
                </a:solidFill>
                <a:latin typeface="Arial"/>
                <a:ea typeface="Arial"/>
                <a:cs typeface="Arial"/>
                <a:sym typeface="Arial"/>
              </a:rPr>
              <a:t>ORIENTATION</a:t>
            </a:r>
            <a:endParaRPr sz="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Shape 277"/>
          <p:cNvPicPr preferRelativeResize="0"/>
          <p:nvPr/>
        </p:nvPicPr>
        <p:blipFill rotWithShape="1">
          <a:blip r:embed="rId3">
            <a:alphaModFix/>
          </a:blip>
          <a:srcRect b="0" l="4554" r="4179" t="0"/>
          <a:stretch/>
        </p:blipFill>
        <p:spPr>
          <a:xfrm>
            <a:off x="-28415" y="-41119"/>
            <a:ext cx="9172200" cy="5225700"/>
          </a:xfrm>
          <a:prstGeom prst="rect">
            <a:avLst/>
          </a:prstGeom>
          <a:noFill/>
          <a:ln>
            <a:noFill/>
          </a:ln>
        </p:spPr>
      </p:pic>
      <p:sp>
        <p:nvSpPr>
          <p:cNvPr id="278" name="Shape 278"/>
          <p:cNvSpPr/>
          <p:nvPr/>
        </p:nvSpPr>
        <p:spPr>
          <a:xfrm>
            <a:off x="499537" y="737906"/>
            <a:ext cx="3473400" cy="1090500"/>
          </a:xfrm>
          <a:prstGeom prst="rect">
            <a:avLst/>
          </a:prstGeom>
          <a:noFill/>
          <a:ln>
            <a:noFill/>
          </a:ln>
        </p:spPr>
        <p:txBody>
          <a:bodyPr anchorCtr="0" anchor="ctr" bIns="19050" lIns="19050" spcFirstLastPara="1" rIns="19050" wrap="square" tIns="19050">
            <a:noAutofit/>
          </a:bodyPr>
          <a:lstStyle/>
          <a:p>
            <a:pPr indent="0" lvl="0" marL="0" rtl="0" algn="ctr">
              <a:lnSpc>
                <a:spcPct val="80000"/>
              </a:lnSpc>
              <a:spcBef>
                <a:spcPts val="0"/>
              </a:spcBef>
              <a:spcAft>
                <a:spcPts val="0"/>
              </a:spcAft>
              <a:buClr>
                <a:srgbClr val="F5B528"/>
              </a:buClr>
              <a:buFont typeface="Arial"/>
              <a:buNone/>
            </a:pPr>
            <a:r>
              <a:rPr lang="en" sz="4500">
                <a:solidFill>
                  <a:srgbClr val="F5B528"/>
                </a:solidFill>
              </a:rPr>
              <a:t>MPN</a:t>
            </a:r>
            <a:endParaRPr sz="4500">
              <a:solidFill>
                <a:srgbClr val="F5B528"/>
              </a:solidFill>
            </a:endParaRPr>
          </a:p>
          <a:p>
            <a:pPr indent="0" lvl="0" marL="0" rtl="0" algn="ctr">
              <a:lnSpc>
                <a:spcPct val="80000"/>
              </a:lnSpc>
              <a:spcBef>
                <a:spcPts val="0"/>
              </a:spcBef>
              <a:spcAft>
                <a:spcPts val="0"/>
              </a:spcAft>
              <a:buClr>
                <a:srgbClr val="F5B528"/>
              </a:buClr>
              <a:buFont typeface="Arial"/>
              <a:buNone/>
            </a:pPr>
            <a:r>
              <a:rPr lang="en" sz="2300">
                <a:solidFill>
                  <a:srgbClr val="F5B528"/>
                </a:solidFill>
              </a:rPr>
              <a:t>(Mission Promise Neighborhood)</a:t>
            </a:r>
            <a:endParaRPr sz="5800">
              <a:solidFill>
                <a:srgbClr val="F5B528"/>
              </a:solidFill>
            </a:endParaRPr>
          </a:p>
        </p:txBody>
      </p:sp>
      <p:sp>
        <p:nvSpPr>
          <p:cNvPr id="279" name="Shape 279"/>
          <p:cNvSpPr/>
          <p:nvPr/>
        </p:nvSpPr>
        <p:spPr>
          <a:xfrm>
            <a:off x="5564919" y="737907"/>
            <a:ext cx="29955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lang="en" sz="5800">
                <a:solidFill>
                  <a:srgbClr val="F5B528"/>
                </a:solidFill>
              </a:rPr>
              <a:t>POLICY</a:t>
            </a:r>
            <a:endParaRPr sz="5800">
              <a:solidFill>
                <a:srgbClr val="F5B528"/>
              </a:solidFill>
            </a:endParaRPr>
          </a:p>
        </p:txBody>
      </p:sp>
      <p:sp>
        <p:nvSpPr>
          <p:cNvPr id="280" name="Shape 280"/>
          <p:cNvSpPr/>
          <p:nvPr/>
        </p:nvSpPr>
        <p:spPr>
          <a:xfrm>
            <a:off x="499538" y="3500531"/>
            <a:ext cx="3381300" cy="1090500"/>
          </a:xfrm>
          <a:prstGeom prst="rect">
            <a:avLst/>
          </a:prstGeom>
          <a:noFill/>
          <a:ln>
            <a:noFill/>
          </a:ln>
        </p:spPr>
        <p:txBody>
          <a:bodyPr anchorCtr="0" anchor="ctr" bIns="19050" lIns="19050" spcFirstLastPara="1" rIns="19050" wrap="square" tIns="19050">
            <a:noAutofit/>
          </a:bodyPr>
          <a:lstStyle/>
          <a:p>
            <a:pPr indent="0" lvl="0" marL="0" rtl="0" algn="ctr">
              <a:lnSpc>
                <a:spcPct val="80000"/>
              </a:lnSpc>
              <a:spcBef>
                <a:spcPts val="0"/>
              </a:spcBef>
              <a:spcAft>
                <a:spcPts val="0"/>
              </a:spcAft>
              <a:buClr>
                <a:srgbClr val="F5B528"/>
              </a:buClr>
              <a:buFont typeface="Arial"/>
              <a:buNone/>
            </a:pPr>
            <a:r>
              <a:rPr lang="en" sz="4500">
                <a:solidFill>
                  <a:srgbClr val="F5B528"/>
                </a:solidFill>
              </a:rPr>
              <a:t>CRE</a:t>
            </a:r>
            <a:endParaRPr sz="4500">
              <a:solidFill>
                <a:srgbClr val="F5B528"/>
              </a:solidFill>
            </a:endParaRPr>
          </a:p>
          <a:p>
            <a:pPr indent="0" lvl="0" marL="0" rtl="0" algn="ctr">
              <a:lnSpc>
                <a:spcPct val="80000"/>
              </a:lnSpc>
              <a:spcBef>
                <a:spcPts val="0"/>
              </a:spcBef>
              <a:spcAft>
                <a:spcPts val="0"/>
              </a:spcAft>
              <a:buClr>
                <a:srgbClr val="F5B528"/>
              </a:buClr>
              <a:buFont typeface="Arial"/>
              <a:buNone/>
            </a:pPr>
            <a:r>
              <a:rPr lang="en" sz="2300">
                <a:solidFill>
                  <a:srgbClr val="F5B528"/>
                </a:solidFill>
              </a:rPr>
              <a:t>(Community Real Estate)</a:t>
            </a:r>
            <a:endParaRPr sz="2300">
              <a:solidFill>
                <a:srgbClr val="F5B528"/>
              </a:solidFill>
            </a:endParaRPr>
          </a:p>
        </p:txBody>
      </p:sp>
      <p:sp>
        <p:nvSpPr>
          <p:cNvPr id="281" name="Shape 281"/>
          <p:cNvSpPr/>
          <p:nvPr/>
        </p:nvSpPr>
        <p:spPr>
          <a:xfrm>
            <a:off x="5564915" y="3500531"/>
            <a:ext cx="33813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lang="en" sz="4900">
                <a:solidFill>
                  <a:srgbClr val="F5B528"/>
                </a:solidFill>
              </a:rPr>
              <a:t>DIRECT SERVICES</a:t>
            </a:r>
            <a:endParaRPr sz="4900"/>
          </a:p>
        </p:txBody>
      </p:sp>
      <p:sp>
        <p:nvSpPr>
          <p:cNvPr id="282" name="Shape 282"/>
          <p:cNvSpPr/>
          <p:nvPr/>
        </p:nvSpPr>
        <p:spPr>
          <a:xfrm>
            <a:off x="3359900" y="1359063"/>
            <a:ext cx="2424000" cy="2425500"/>
          </a:xfrm>
          <a:prstGeom prst="ellipse">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283" name="Shape 283"/>
          <p:cNvSpPr/>
          <p:nvPr/>
        </p:nvSpPr>
        <p:spPr>
          <a:xfrm>
            <a:off x="3467989" y="1467204"/>
            <a:ext cx="2208000" cy="2209200"/>
          </a:xfrm>
          <a:prstGeom prst="ellipse">
            <a:avLst/>
          </a:prstGeom>
          <a:solidFill>
            <a:srgbClr val="3B1F4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284" name="Shape 284"/>
          <p:cNvSpPr/>
          <p:nvPr/>
        </p:nvSpPr>
        <p:spPr>
          <a:xfrm>
            <a:off x="3467991" y="1794038"/>
            <a:ext cx="2097000" cy="1555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FFFFF"/>
              </a:buClr>
              <a:buFont typeface="Arial"/>
              <a:buNone/>
            </a:pPr>
            <a:r>
              <a:rPr lang="en" sz="4700">
                <a:solidFill>
                  <a:srgbClr val="FFFFFF"/>
                </a:solidFill>
              </a:rPr>
              <a:t>MEDA</a:t>
            </a:r>
            <a:endParaRPr sz="4700">
              <a:solidFill>
                <a:srgbClr val="FFFFFF"/>
              </a:solidFill>
            </a:endParaRPr>
          </a:p>
          <a:p>
            <a:pPr indent="0" lvl="0" marL="0" marR="0" rtl="0" algn="l">
              <a:lnSpc>
                <a:spcPct val="80000"/>
              </a:lnSpc>
              <a:spcBef>
                <a:spcPts val="0"/>
              </a:spcBef>
              <a:spcAft>
                <a:spcPts val="0"/>
              </a:spcAft>
              <a:buClr>
                <a:srgbClr val="FFFFFF"/>
              </a:buClr>
              <a:buFont typeface="Arial"/>
              <a:buNone/>
            </a:pPr>
            <a:r>
              <a:t/>
            </a:r>
            <a:endParaRPr sz="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290" name="Shape 290"/>
          <p:cNvPicPr preferRelativeResize="0"/>
          <p:nvPr/>
        </p:nvPicPr>
        <p:blipFill rotWithShape="1">
          <a:blip r:embed="rId3">
            <a:alphaModFix amt="27710"/>
          </a:blip>
          <a:srcRect b="0" l="43047" r="12710" t="0"/>
          <a:stretch/>
        </p:blipFill>
        <p:spPr>
          <a:xfrm>
            <a:off x="4530105" y="-38100"/>
            <a:ext cx="4635900" cy="5239500"/>
          </a:xfrm>
          <a:prstGeom prst="rect">
            <a:avLst/>
          </a:prstGeom>
          <a:noFill/>
          <a:ln>
            <a:noFill/>
          </a:ln>
        </p:spPr>
      </p:pic>
      <p:sp>
        <p:nvSpPr>
          <p:cNvPr id="291" name="Shape 291"/>
          <p:cNvSpPr/>
          <p:nvPr/>
        </p:nvSpPr>
        <p:spPr>
          <a:xfrm>
            <a:off x="-14161" y="-9525"/>
            <a:ext cx="4544400" cy="5204700"/>
          </a:xfrm>
          <a:prstGeom prst="rect">
            <a:avLst/>
          </a:prstGeom>
          <a:solidFill>
            <a:srgbClr val="DCDEE0"/>
          </a:solidFill>
          <a:ln>
            <a:noFill/>
          </a:ln>
          <a:effectLst>
            <a:outerShdw blurRad="38100" rotWithShape="0" dir="5400000" dist="25400">
              <a:srgbClr val="000000">
                <a:alpha val="1216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pic>
        <p:nvPicPr>
          <p:cNvPr id="292" name="Shape 292"/>
          <p:cNvPicPr preferRelativeResize="0"/>
          <p:nvPr/>
        </p:nvPicPr>
        <p:blipFill rotWithShape="1">
          <a:blip r:embed="rId3">
            <a:alphaModFix amt="21170"/>
          </a:blip>
          <a:srcRect b="4943" l="2281" r="56828" t="2992"/>
          <a:stretch/>
        </p:blipFill>
        <p:spPr>
          <a:xfrm>
            <a:off x="29491" y="4181"/>
            <a:ext cx="4561500" cy="5135100"/>
          </a:xfrm>
          <a:prstGeom prst="rect">
            <a:avLst/>
          </a:prstGeom>
          <a:noFill/>
          <a:ln>
            <a:noFill/>
          </a:ln>
        </p:spPr>
      </p:pic>
      <p:sp>
        <p:nvSpPr>
          <p:cNvPr id="293" name="Shape 293"/>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294" name="Shape 294"/>
          <p:cNvSpPr/>
          <p:nvPr/>
        </p:nvSpPr>
        <p:spPr>
          <a:xfrm>
            <a:off x="4986338" y="310294"/>
            <a:ext cx="3771600" cy="1366800"/>
          </a:xfrm>
          <a:prstGeom prst="rect">
            <a:avLst/>
          </a:prstGeom>
          <a:noFill/>
          <a:ln>
            <a:noFill/>
          </a:ln>
        </p:spPr>
        <p:txBody>
          <a:bodyPr anchorCtr="0" anchor="ctr" bIns="19050" lIns="19050" spcFirstLastPara="1" rIns="19050" wrap="square" tIns="19050">
            <a:noAutofit/>
          </a:bodyPr>
          <a:lstStyle/>
          <a:p>
            <a:pPr indent="0" lvl="0" marL="0" marR="0" rtl="0" algn="l">
              <a:lnSpc>
                <a:spcPct val="80000"/>
              </a:lnSpc>
              <a:spcBef>
                <a:spcPts val="0"/>
              </a:spcBef>
              <a:spcAft>
                <a:spcPts val="0"/>
              </a:spcAft>
              <a:buClr>
                <a:srgbClr val="525760"/>
              </a:buClr>
              <a:buFont typeface="Arial"/>
              <a:buNone/>
            </a:pPr>
            <a:r>
              <a:rPr b="0" i="0" lang="en" sz="2600" u="none" cap="none" strike="noStrike">
                <a:solidFill>
                  <a:srgbClr val="525760"/>
                </a:solidFill>
                <a:latin typeface="Arial"/>
                <a:ea typeface="Arial"/>
                <a:cs typeface="Arial"/>
                <a:sym typeface="Arial"/>
              </a:rPr>
              <a:t>YOUR JOURNEY:</a:t>
            </a:r>
            <a:endParaRPr b="0" i="0" sz="1900" u="none" cap="none" strike="noStrike">
              <a:solidFill>
                <a:srgbClr val="53585F"/>
              </a:solidFill>
              <a:latin typeface="Arial"/>
              <a:ea typeface="Arial"/>
              <a:cs typeface="Arial"/>
              <a:sym typeface="Arial"/>
            </a:endParaRPr>
          </a:p>
          <a:p>
            <a:pPr indent="0" lvl="0" marL="0" marR="0" rtl="0" algn="l">
              <a:lnSpc>
                <a:spcPct val="80000"/>
              </a:lnSpc>
              <a:spcBef>
                <a:spcPts val="0"/>
              </a:spcBef>
              <a:spcAft>
                <a:spcPts val="0"/>
              </a:spcAft>
              <a:buClr>
                <a:srgbClr val="525760"/>
              </a:buClr>
              <a:buFont typeface="Arial"/>
              <a:buNone/>
            </a:pPr>
            <a:r>
              <a:rPr b="0" i="0" lang="en" sz="2600" u="none" cap="none" strike="noStrike">
                <a:solidFill>
                  <a:srgbClr val="525760"/>
                </a:solidFill>
                <a:latin typeface="Arial"/>
                <a:ea typeface="Arial"/>
                <a:cs typeface="Arial"/>
                <a:sym typeface="Arial"/>
              </a:rPr>
              <a:t>MEDA can help!</a:t>
            </a:r>
            <a:endParaRPr b="0" i="0" sz="1900" u="none" cap="none" strike="noStrike">
              <a:solidFill>
                <a:srgbClr val="F4B628"/>
              </a:solidFill>
              <a:latin typeface="Helvetica Neue"/>
              <a:ea typeface="Helvetica Neue"/>
              <a:cs typeface="Helvetica Neue"/>
              <a:sym typeface="Helvetica Neue"/>
            </a:endParaRPr>
          </a:p>
        </p:txBody>
      </p:sp>
      <p:cxnSp>
        <p:nvCxnSpPr>
          <p:cNvPr id="295" name="Shape 295"/>
          <p:cNvCxnSpPr/>
          <p:nvPr/>
        </p:nvCxnSpPr>
        <p:spPr>
          <a:xfrm>
            <a:off x="283471" y="4714875"/>
            <a:ext cx="4053300" cy="0"/>
          </a:xfrm>
          <a:prstGeom prst="straightConnector1">
            <a:avLst/>
          </a:prstGeom>
          <a:noFill/>
          <a:ln cap="flat" cmpd="sng" w="12700">
            <a:solidFill>
              <a:srgbClr val="53585F"/>
            </a:solidFill>
            <a:prstDash val="solid"/>
            <a:miter lim="8000"/>
            <a:headEnd len="sm" w="sm" type="none"/>
            <a:tailEnd len="sm" w="sm" type="none"/>
          </a:ln>
        </p:spPr>
      </p:cxnSp>
      <p:sp>
        <p:nvSpPr>
          <p:cNvPr id="296" name="Shape 296"/>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297" name="Shape 297"/>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298" name="Shape 298"/>
          <p:cNvSpPr/>
          <p:nvPr/>
        </p:nvSpPr>
        <p:spPr>
          <a:xfrm>
            <a:off x="585228" y="800661"/>
            <a:ext cx="3275400" cy="3275400"/>
          </a:xfrm>
          <a:prstGeom prst="ellipse">
            <a:avLst/>
          </a:prstGeom>
          <a:noFill/>
          <a:ln cap="flat" cmpd="sng" w="330200">
            <a:solidFill>
              <a:srgbClr val="FFFFFF"/>
            </a:solidFill>
            <a:prstDash val="solid"/>
            <a:miter lim="8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299" name="Shape 299"/>
          <p:cNvSpPr/>
          <p:nvPr/>
        </p:nvSpPr>
        <p:spPr>
          <a:xfrm>
            <a:off x="1683856" y="3396894"/>
            <a:ext cx="1078200" cy="1078200"/>
          </a:xfrm>
          <a:prstGeom prst="ellipse">
            <a:avLst/>
          </a:prstGeom>
          <a:solidFill>
            <a:srgbClr val="0197B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00" name="Shape 300"/>
          <p:cNvSpPr/>
          <p:nvPr/>
        </p:nvSpPr>
        <p:spPr>
          <a:xfrm>
            <a:off x="286366" y="2556882"/>
            <a:ext cx="1078200" cy="1078200"/>
          </a:xfrm>
          <a:prstGeom prst="ellipse">
            <a:avLst/>
          </a:prstGeom>
          <a:solidFill>
            <a:srgbClr val="ED40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01" name="Shape 301"/>
          <p:cNvSpPr/>
          <p:nvPr/>
        </p:nvSpPr>
        <p:spPr>
          <a:xfrm>
            <a:off x="3108442" y="2556882"/>
            <a:ext cx="1078200" cy="1078200"/>
          </a:xfrm>
          <a:prstGeom prst="ellipse">
            <a:avLst/>
          </a:prstGeom>
          <a:solidFill>
            <a:srgbClr val="009F4D"/>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02" name="Shape 302"/>
          <p:cNvSpPr/>
          <p:nvPr/>
        </p:nvSpPr>
        <p:spPr>
          <a:xfrm>
            <a:off x="286366" y="1140225"/>
            <a:ext cx="1078200" cy="1078200"/>
          </a:xfrm>
          <a:prstGeom prst="ellipse">
            <a:avLst/>
          </a:prstGeom>
          <a:solidFill>
            <a:srgbClr val="1833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03" name="Shape 303"/>
          <p:cNvSpPr/>
          <p:nvPr/>
        </p:nvSpPr>
        <p:spPr>
          <a:xfrm>
            <a:off x="3088119" y="1140225"/>
            <a:ext cx="1078200" cy="1078200"/>
          </a:xfrm>
          <a:prstGeom prst="ellipse">
            <a:avLst/>
          </a:prstGeom>
          <a:solidFill>
            <a:srgbClr val="6F419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04" name="Shape 304"/>
          <p:cNvSpPr/>
          <p:nvPr/>
        </p:nvSpPr>
        <p:spPr>
          <a:xfrm>
            <a:off x="3011617"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1</a:t>
            </a:r>
            <a:endParaRPr sz="500"/>
          </a:p>
        </p:txBody>
      </p:sp>
      <p:sp>
        <p:nvSpPr>
          <p:cNvPr id="305" name="Shape 305"/>
          <p:cNvSpPr/>
          <p:nvPr/>
        </p:nvSpPr>
        <p:spPr>
          <a:xfrm>
            <a:off x="3031940"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2</a:t>
            </a:r>
            <a:endParaRPr sz="500"/>
          </a:p>
        </p:txBody>
      </p:sp>
      <p:sp>
        <p:nvSpPr>
          <p:cNvPr id="306" name="Shape 306"/>
          <p:cNvSpPr/>
          <p:nvPr/>
        </p:nvSpPr>
        <p:spPr>
          <a:xfrm>
            <a:off x="1607354" y="3451591"/>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3</a:t>
            </a:r>
            <a:endParaRPr sz="500"/>
          </a:p>
        </p:txBody>
      </p:sp>
      <p:sp>
        <p:nvSpPr>
          <p:cNvPr id="307" name="Shape 307"/>
          <p:cNvSpPr/>
          <p:nvPr/>
        </p:nvSpPr>
        <p:spPr>
          <a:xfrm>
            <a:off x="209864"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4</a:t>
            </a:r>
            <a:endParaRPr sz="500"/>
          </a:p>
        </p:txBody>
      </p:sp>
      <p:sp>
        <p:nvSpPr>
          <p:cNvPr id="308" name="Shape 308"/>
          <p:cNvSpPr/>
          <p:nvPr/>
        </p:nvSpPr>
        <p:spPr>
          <a:xfrm>
            <a:off x="209864"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5</a:t>
            </a:r>
            <a:endParaRPr sz="500"/>
          </a:p>
        </p:txBody>
      </p:sp>
      <p:sp>
        <p:nvSpPr>
          <p:cNvPr id="309" name="Shape 309"/>
          <p:cNvSpPr/>
          <p:nvPr/>
        </p:nvSpPr>
        <p:spPr>
          <a:xfrm>
            <a:off x="4974766" y="1408299"/>
            <a:ext cx="3746700" cy="3375600"/>
          </a:xfrm>
          <a:prstGeom prst="rect">
            <a:avLst/>
          </a:prstGeom>
          <a:no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6F4199"/>
              </a:buClr>
              <a:buFont typeface="Arial"/>
              <a:buNone/>
            </a:pPr>
            <a:r>
              <a:rPr b="0" i="0" lang="en" sz="2300" u="none" cap="none" strike="noStrike">
                <a:solidFill>
                  <a:srgbClr val="6F4199"/>
                </a:solidFill>
                <a:latin typeface="Arial"/>
                <a:ea typeface="Arial"/>
                <a:cs typeface="Arial"/>
                <a:sym typeface="Arial"/>
              </a:rPr>
              <a:t>1. Financial Asset</a:t>
            </a:r>
            <a:r>
              <a:rPr lang="en" sz="2300">
                <a:solidFill>
                  <a:srgbClr val="6F4199"/>
                </a:solidFill>
              </a:rPr>
              <a:t>s Program</a:t>
            </a:r>
            <a:r>
              <a:rPr b="0" i="0" lang="en" sz="2300" u="none" cap="none" strike="noStrike">
                <a:solidFill>
                  <a:srgbClr val="6F4199"/>
                </a:solidFill>
                <a:latin typeface="Arial"/>
                <a:ea typeface="Arial"/>
                <a:cs typeface="Arial"/>
                <a:sym typeface="Arial"/>
              </a:rPr>
              <a:t>  </a:t>
            </a:r>
            <a:endParaRPr sz="2300">
              <a:solidFill>
                <a:srgbClr val="6F4199"/>
              </a:solidFill>
            </a:endParaRPr>
          </a:p>
          <a:p>
            <a:pPr indent="0" lvl="0" marL="0" marR="0" rtl="0" algn="l">
              <a:lnSpc>
                <a:spcPct val="120000"/>
              </a:lnSpc>
              <a:spcBef>
                <a:spcPts val="0"/>
              </a:spcBef>
              <a:spcAft>
                <a:spcPts val="0"/>
              </a:spcAft>
              <a:buClr>
                <a:srgbClr val="6F4199"/>
              </a:buClr>
              <a:buFont typeface="Arial"/>
              <a:buNone/>
            </a:pPr>
            <a:r>
              <a:rPr b="0" i="0" lang="en" sz="2300" u="none" cap="none" strike="noStrike">
                <a:solidFill>
                  <a:srgbClr val="039F4D"/>
                </a:solidFill>
                <a:latin typeface="Arial"/>
                <a:ea typeface="Arial"/>
                <a:cs typeface="Arial"/>
                <a:sym typeface="Arial"/>
              </a:rPr>
              <a:t>2.  Workforce Development</a:t>
            </a:r>
            <a:endParaRPr sz="500"/>
          </a:p>
          <a:p>
            <a:pPr indent="0" lvl="0" marL="0" marR="0" rtl="0" algn="l">
              <a:lnSpc>
                <a:spcPct val="120000"/>
              </a:lnSpc>
              <a:spcBef>
                <a:spcPts val="0"/>
              </a:spcBef>
              <a:spcAft>
                <a:spcPts val="0"/>
              </a:spcAft>
              <a:buClr>
                <a:srgbClr val="0197BF"/>
              </a:buClr>
              <a:buFont typeface="Arial"/>
              <a:buNone/>
            </a:pPr>
            <a:r>
              <a:rPr b="0" i="0" lang="en" sz="2300" u="none" cap="none" strike="noStrike">
                <a:solidFill>
                  <a:srgbClr val="0197BF"/>
                </a:solidFill>
                <a:latin typeface="Arial"/>
                <a:ea typeface="Arial"/>
                <a:cs typeface="Arial"/>
                <a:sym typeface="Arial"/>
              </a:rPr>
              <a:t>3.  Housing Opportunities</a:t>
            </a:r>
            <a:endParaRPr sz="500"/>
          </a:p>
          <a:p>
            <a:pPr indent="0" lvl="0" marL="0" marR="0" rtl="0" algn="l">
              <a:lnSpc>
                <a:spcPct val="120000"/>
              </a:lnSpc>
              <a:spcBef>
                <a:spcPts val="0"/>
              </a:spcBef>
              <a:spcAft>
                <a:spcPts val="0"/>
              </a:spcAft>
              <a:buClr>
                <a:srgbClr val="ED4035"/>
              </a:buClr>
              <a:buFont typeface="Arial"/>
              <a:buNone/>
            </a:pPr>
            <a:r>
              <a:rPr b="0" i="0" lang="en" sz="2300" u="none" cap="none" strike="noStrike">
                <a:solidFill>
                  <a:srgbClr val="ED4035"/>
                </a:solidFill>
                <a:latin typeface="Arial"/>
                <a:ea typeface="Arial"/>
                <a:cs typeface="Arial"/>
                <a:sym typeface="Arial"/>
              </a:rPr>
              <a:t>4.  Business Development</a:t>
            </a:r>
            <a:endParaRPr sz="500"/>
          </a:p>
          <a:p>
            <a:pPr indent="0" lvl="0" marL="0" marR="0" rtl="0" algn="l">
              <a:lnSpc>
                <a:spcPct val="120000"/>
              </a:lnSpc>
              <a:spcBef>
                <a:spcPts val="0"/>
              </a:spcBef>
              <a:spcAft>
                <a:spcPts val="0"/>
              </a:spcAft>
              <a:buClr>
                <a:srgbClr val="1933A1"/>
              </a:buClr>
              <a:buFont typeface="Arial"/>
              <a:buNone/>
            </a:pPr>
            <a:r>
              <a:rPr b="0" i="0" lang="en" sz="2300" u="none" cap="none" strike="noStrike">
                <a:solidFill>
                  <a:srgbClr val="1933A1"/>
                </a:solidFill>
                <a:latin typeface="Arial"/>
                <a:ea typeface="Arial"/>
                <a:cs typeface="Arial"/>
                <a:sym typeface="Arial"/>
              </a:rPr>
              <a:t>5.  Adelante Fund</a:t>
            </a:r>
            <a:endParaRPr sz="500"/>
          </a:p>
          <a:p>
            <a:pPr indent="0" lvl="0" marL="0" marR="0" rtl="0" algn="l">
              <a:lnSpc>
                <a:spcPct val="120000"/>
              </a:lnSpc>
              <a:spcBef>
                <a:spcPts val="0"/>
              </a:spcBef>
              <a:spcAft>
                <a:spcPts val="0"/>
              </a:spcAft>
              <a:buClr>
                <a:srgbClr val="F4B628"/>
              </a:buClr>
              <a:buFont typeface="Arial"/>
              <a:buNone/>
            </a:pPr>
            <a:r>
              <a:t/>
            </a:r>
            <a:endParaRPr sz="500"/>
          </a:p>
        </p:txBody>
      </p:sp>
      <p:sp>
        <p:nvSpPr>
          <p:cNvPr id="310" name="Shape 310"/>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3B1F4C"/>
              </a:buClr>
              <a:buFont typeface="Arial"/>
              <a:buNone/>
            </a:pPr>
            <a:r>
              <a:rPr b="0" baseline="30000" i="0" lang="en" sz="900" u="none" cap="none" strike="noStrike">
                <a:solidFill>
                  <a:srgbClr val="3B1F4C"/>
                </a:solidFill>
                <a:latin typeface="Arial"/>
                <a:ea typeface="Arial"/>
                <a:cs typeface="Arial"/>
                <a:sym typeface="Arial"/>
              </a:rPr>
              <a:t>MEDA</a:t>
            </a:r>
            <a:endParaRPr sz="500"/>
          </a:p>
        </p:txBody>
      </p:sp>
      <p:sp>
        <p:nvSpPr>
          <p:cNvPr id="311" name="Shape 311"/>
          <p:cNvSpPr/>
          <p:nvPr/>
        </p:nvSpPr>
        <p:spPr>
          <a:xfrm>
            <a:off x="1649001" y="454556"/>
            <a:ext cx="1078200" cy="1078200"/>
          </a:xfrm>
          <a:prstGeom prst="ellipse">
            <a:avLst/>
          </a:prstGeom>
          <a:solidFill>
            <a:srgbClr val="741B4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12" name="Shape 312"/>
          <p:cNvSpPr txBox="1"/>
          <p:nvPr/>
        </p:nvSpPr>
        <p:spPr>
          <a:xfrm>
            <a:off x="1751986" y="800663"/>
            <a:ext cx="872400" cy="3861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1500">
                <a:solidFill>
                  <a:srgbClr val="F3F3F3"/>
                </a:solidFill>
              </a:rPr>
              <a:t>MEDA</a:t>
            </a:r>
            <a:endParaRPr sz="1500">
              <a:solidFill>
                <a:srgbClr val="F3F3F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318" name="Shape 318"/>
          <p:cNvPicPr preferRelativeResize="0"/>
          <p:nvPr/>
        </p:nvPicPr>
        <p:blipFill rotWithShape="1">
          <a:blip r:embed="rId3">
            <a:alphaModFix amt="27710"/>
          </a:blip>
          <a:srcRect b="0" l="43047" r="12710" t="0"/>
          <a:stretch/>
        </p:blipFill>
        <p:spPr>
          <a:xfrm>
            <a:off x="4530105" y="-38100"/>
            <a:ext cx="4635900" cy="5239500"/>
          </a:xfrm>
          <a:prstGeom prst="rect">
            <a:avLst/>
          </a:prstGeom>
          <a:noFill/>
          <a:ln>
            <a:noFill/>
          </a:ln>
        </p:spPr>
      </p:pic>
      <p:sp>
        <p:nvSpPr>
          <p:cNvPr id="319" name="Shape 319"/>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320" name="Shape 320"/>
          <p:cNvCxnSpPr/>
          <p:nvPr/>
        </p:nvCxnSpPr>
        <p:spPr>
          <a:xfrm>
            <a:off x="283471" y="4714875"/>
            <a:ext cx="4053300" cy="0"/>
          </a:xfrm>
          <a:prstGeom prst="straightConnector1">
            <a:avLst/>
          </a:prstGeom>
          <a:noFill/>
          <a:ln cap="flat" cmpd="sng" w="12700">
            <a:solidFill>
              <a:srgbClr val="53585F">
                <a:alpha val="40000"/>
              </a:srgbClr>
            </a:solidFill>
            <a:prstDash val="solid"/>
            <a:miter lim="8000"/>
            <a:headEnd len="sm" w="sm" type="none"/>
            <a:tailEnd len="sm" w="sm" type="none"/>
          </a:ln>
        </p:spPr>
      </p:cxnSp>
      <p:sp>
        <p:nvSpPr>
          <p:cNvPr id="321" name="Shape 321"/>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322" name="Shape 322"/>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323" name="Shape 323"/>
          <p:cNvSpPr/>
          <p:nvPr/>
        </p:nvSpPr>
        <p:spPr>
          <a:xfrm>
            <a:off x="5608811" y="497800"/>
            <a:ext cx="3746700" cy="1076100"/>
          </a:xfrm>
          <a:prstGeom prst="rect">
            <a:avLst/>
          </a:prstGeom>
          <a:noFill/>
          <a:ln>
            <a:noFill/>
          </a:ln>
        </p:spPr>
        <p:txBody>
          <a:bodyPr anchorCtr="0" anchor="ctr" bIns="19050" lIns="19050" spcFirstLastPara="1" rIns="19050" wrap="square" tIns="19050">
            <a:noAutofit/>
          </a:bodyPr>
          <a:lstStyle/>
          <a:p>
            <a:pPr indent="0" lvl="0" marL="0" marR="0" rtl="0" algn="l">
              <a:lnSpc>
                <a:spcPct val="60000"/>
              </a:lnSpc>
              <a:spcBef>
                <a:spcPts val="0"/>
              </a:spcBef>
              <a:spcAft>
                <a:spcPts val="0"/>
              </a:spcAft>
              <a:buClr>
                <a:srgbClr val="6F4199"/>
              </a:buClr>
              <a:buFont typeface="Arial"/>
              <a:buNone/>
            </a:pPr>
            <a:r>
              <a:rPr lang="en" sz="3300">
                <a:solidFill>
                  <a:srgbClr val="6F4199"/>
                </a:solidFill>
              </a:rPr>
              <a:t>Financial Assets Program</a:t>
            </a:r>
            <a:endParaRPr sz="3300">
              <a:solidFill>
                <a:srgbClr val="6F4199"/>
              </a:solidFill>
            </a:endParaRPr>
          </a:p>
        </p:txBody>
      </p:sp>
      <p:sp>
        <p:nvSpPr>
          <p:cNvPr id="324" name="Shape 324"/>
          <p:cNvSpPr/>
          <p:nvPr/>
        </p:nvSpPr>
        <p:spPr>
          <a:xfrm>
            <a:off x="4713264" y="104779"/>
            <a:ext cx="725700" cy="18621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6F4199"/>
              </a:buClr>
              <a:buFont typeface="Arial"/>
              <a:buNone/>
            </a:pPr>
            <a:r>
              <a:rPr b="0" i="0" lang="en" sz="11300" u="none" cap="none" strike="noStrike">
                <a:solidFill>
                  <a:srgbClr val="6F4199"/>
                </a:solidFill>
                <a:latin typeface="Arial"/>
                <a:ea typeface="Arial"/>
                <a:cs typeface="Arial"/>
                <a:sym typeface="Arial"/>
              </a:rPr>
              <a:t>1</a:t>
            </a:r>
            <a:endParaRPr sz="500"/>
          </a:p>
        </p:txBody>
      </p:sp>
      <p:sp>
        <p:nvSpPr>
          <p:cNvPr id="325" name="Shape 325"/>
          <p:cNvSpPr/>
          <p:nvPr/>
        </p:nvSpPr>
        <p:spPr>
          <a:xfrm>
            <a:off x="5372074" y="1564322"/>
            <a:ext cx="3347100" cy="30636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53585F"/>
              </a:buClr>
              <a:buFont typeface="Arial"/>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0"/>
              </a:spcBef>
              <a:spcAft>
                <a:spcPts val="0"/>
              </a:spcAft>
              <a:buNone/>
            </a:pPr>
            <a:r>
              <a:t/>
            </a:r>
            <a:endParaRPr sz="1700">
              <a:solidFill>
                <a:srgbClr val="53585F"/>
              </a:solidFill>
            </a:endParaRPr>
          </a:p>
          <a:p>
            <a:pPr indent="0" lvl="0" marL="0" marR="0" rtl="0" algn="l">
              <a:lnSpc>
                <a:spcPct val="90000"/>
              </a:lnSpc>
              <a:spcBef>
                <a:spcPts val="0"/>
              </a:spcBef>
              <a:spcAft>
                <a:spcPts val="0"/>
              </a:spcAft>
              <a:buNone/>
            </a:pPr>
            <a:r>
              <a:t/>
            </a:r>
            <a:endParaRPr sz="1700">
              <a:solidFill>
                <a:srgbClr val="53585F"/>
              </a:solidFill>
            </a:endParaRPr>
          </a:p>
          <a:p>
            <a:pPr indent="-209550" lvl="0" marL="203200" marR="0" rtl="0" algn="l">
              <a:lnSpc>
                <a:spcPct val="90000"/>
              </a:lnSpc>
              <a:spcBef>
                <a:spcPts val="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Free year-round tax return preparation</a:t>
            </a:r>
            <a:endParaRPr sz="1700">
              <a:solidFill>
                <a:srgbClr val="53585F"/>
              </a:solidFill>
            </a:endParaRPr>
          </a:p>
          <a:p>
            <a:pPr indent="0" lvl="0" marL="0" marR="0" rtl="0" algn="l">
              <a:lnSpc>
                <a:spcPct val="90000"/>
              </a:lnSpc>
              <a:spcBef>
                <a:spcPts val="0"/>
              </a:spcBef>
              <a:spcAft>
                <a:spcPts val="0"/>
              </a:spcAft>
              <a:buNone/>
            </a:pPr>
            <a:r>
              <a:t/>
            </a:r>
            <a:endParaRPr sz="1700">
              <a:solidFill>
                <a:srgbClr val="53585F"/>
              </a:solidFill>
            </a:endParaRPr>
          </a:p>
          <a:p>
            <a:pPr indent="-209550" lvl="0" marL="203200" marR="0" rtl="0" algn="l">
              <a:lnSpc>
                <a:spcPct val="90000"/>
              </a:lnSpc>
              <a:spcBef>
                <a:spcPts val="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ITIN applications</a:t>
            </a:r>
            <a:endParaRPr b="0" i="0" sz="1700" u="none" cap="none" strike="noStrike">
              <a:solidFill>
                <a:srgbClr val="53585F"/>
              </a:solidFill>
              <a:latin typeface="Arial"/>
              <a:ea typeface="Arial"/>
              <a:cs typeface="Arial"/>
              <a:sym typeface="Arial"/>
            </a:endParaRPr>
          </a:p>
          <a:p>
            <a:pPr indent="0" lvl="0" marL="0" marR="0" rtl="0" algn="l">
              <a:lnSpc>
                <a:spcPct val="90000"/>
              </a:lnSpc>
              <a:spcBef>
                <a:spcPts val="0"/>
              </a:spcBef>
              <a:spcAft>
                <a:spcPts val="0"/>
              </a:spcAft>
              <a:buNone/>
            </a:pPr>
            <a:r>
              <a:t/>
            </a:r>
            <a:endParaRPr sz="1700">
              <a:solidFill>
                <a:srgbClr val="53585F"/>
              </a:solidFill>
            </a:endParaRPr>
          </a:p>
          <a:p>
            <a:pPr indent="-209550" lvl="0" marL="203200" marR="0" rtl="0" algn="l">
              <a:lnSpc>
                <a:spcPct val="90000"/>
              </a:lnSpc>
              <a:spcBef>
                <a:spcPts val="0"/>
              </a:spcBef>
              <a:spcAft>
                <a:spcPts val="0"/>
              </a:spcAft>
              <a:buClr>
                <a:srgbClr val="53585F"/>
              </a:buClr>
              <a:buSzPts val="1300"/>
              <a:buFont typeface="Arial"/>
              <a:buChar char="●"/>
            </a:pPr>
            <a:r>
              <a:rPr lang="en" sz="1700">
                <a:solidFill>
                  <a:srgbClr val="53585F"/>
                </a:solidFill>
              </a:rPr>
              <a:t>Access public benefits</a:t>
            </a:r>
            <a:endParaRPr sz="1700">
              <a:solidFill>
                <a:srgbClr val="53585F"/>
              </a:solidFill>
            </a:endParaRPr>
          </a:p>
          <a:p>
            <a:pPr indent="0" lvl="0" marL="0" marR="0" rtl="0" algn="l">
              <a:lnSpc>
                <a:spcPct val="90000"/>
              </a:lnSpc>
              <a:spcBef>
                <a:spcPts val="0"/>
              </a:spcBef>
              <a:spcAft>
                <a:spcPts val="0"/>
              </a:spcAft>
              <a:buNone/>
            </a:pPr>
            <a:r>
              <a:t/>
            </a:r>
            <a:endParaRPr sz="1700">
              <a:solidFill>
                <a:srgbClr val="53585F"/>
              </a:solidFill>
            </a:endParaRPr>
          </a:p>
          <a:p>
            <a:pPr indent="-209550" lvl="0" marL="203200" marR="0" rtl="0" algn="l">
              <a:lnSpc>
                <a:spcPct val="90000"/>
              </a:lnSpc>
              <a:spcBef>
                <a:spcPts val="0"/>
              </a:spcBef>
              <a:spcAft>
                <a:spcPts val="0"/>
              </a:spcAft>
              <a:buClr>
                <a:srgbClr val="53585F"/>
              </a:buClr>
              <a:buSzPts val="1300"/>
              <a:buFont typeface="Arial"/>
              <a:buChar char="●"/>
            </a:pPr>
            <a:r>
              <a:rPr lang="en" sz="1700">
                <a:solidFill>
                  <a:schemeClr val="dk2"/>
                </a:solidFill>
              </a:rPr>
              <a:t>Access </a:t>
            </a:r>
            <a:r>
              <a:rPr lang="en" sz="1700">
                <a:solidFill>
                  <a:srgbClr val="53585F"/>
                </a:solidFill>
              </a:rPr>
              <a:t>financial products</a:t>
            </a:r>
            <a:endParaRPr sz="1700">
              <a:solidFill>
                <a:srgbClr val="53585F"/>
              </a:solidFill>
            </a:endParaRPr>
          </a:p>
          <a:p>
            <a:pPr indent="0" lvl="0" marL="0" marR="0" rtl="0" algn="l">
              <a:lnSpc>
                <a:spcPct val="90000"/>
              </a:lnSpc>
              <a:spcBef>
                <a:spcPts val="0"/>
              </a:spcBef>
              <a:spcAft>
                <a:spcPts val="0"/>
              </a:spcAft>
              <a:buNone/>
            </a:pPr>
            <a:r>
              <a:t/>
            </a:r>
            <a:endParaRPr sz="1700">
              <a:solidFill>
                <a:srgbClr val="53585F"/>
              </a:solidFill>
            </a:endParaRPr>
          </a:p>
          <a:p>
            <a:pPr indent="-209550" lvl="0" marL="203200" marR="0" rtl="0" algn="l">
              <a:lnSpc>
                <a:spcPct val="90000"/>
              </a:lnSpc>
              <a:spcBef>
                <a:spcPts val="0"/>
              </a:spcBef>
              <a:spcAft>
                <a:spcPts val="0"/>
              </a:spcAft>
              <a:buClr>
                <a:srgbClr val="53585F"/>
              </a:buClr>
              <a:buSzPts val="1300"/>
              <a:buFont typeface="Arial"/>
              <a:buChar char="●"/>
            </a:pPr>
            <a:r>
              <a:rPr lang="en" sz="1700">
                <a:solidFill>
                  <a:srgbClr val="53585F"/>
                </a:solidFill>
              </a:rPr>
              <a:t>Reach your financial goal</a:t>
            </a:r>
            <a:endParaRPr sz="1700">
              <a:solidFill>
                <a:srgbClr val="53585F"/>
              </a:solidFill>
            </a:endParaRPr>
          </a:p>
          <a:p>
            <a:pPr indent="0" lvl="0" marL="0" marR="0" rtl="0" algn="l">
              <a:lnSpc>
                <a:spcPct val="90000"/>
              </a:lnSpc>
              <a:spcBef>
                <a:spcPts val="0"/>
              </a:spcBef>
              <a:spcAft>
                <a:spcPts val="0"/>
              </a:spcAft>
              <a:buNone/>
            </a:pPr>
            <a:r>
              <a:t/>
            </a:r>
            <a:endParaRPr sz="1700">
              <a:solidFill>
                <a:srgbClr val="53585F"/>
              </a:solidFill>
            </a:endParaRPr>
          </a:p>
          <a:p>
            <a:pPr indent="0" lvl="0" marL="0" marR="0" rtl="0" algn="l">
              <a:lnSpc>
                <a:spcPct val="90000"/>
              </a:lnSpc>
              <a:spcBef>
                <a:spcPts val="0"/>
              </a:spcBef>
              <a:spcAft>
                <a:spcPts val="0"/>
              </a:spcAft>
              <a:buNone/>
            </a:pPr>
            <a:r>
              <a:t/>
            </a:r>
            <a:endParaRPr sz="1700">
              <a:solidFill>
                <a:srgbClr val="53585F"/>
              </a:solidFill>
            </a:endParaRPr>
          </a:p>
          <a:p>
            <a:pPr indent="0" lvl="0" marL="0" marR="0" rtl="0" algn="l">
              <a:lnSpc>
                <a:spcPct val="90000"/>
              </a:lnSpc>
              <a:spcBef>
                <a:spcPts val="0"/>
              </a:spcBef>
              <a:spcAft>
                <a:spcPts val="0"/>
              </a:spcAft>
              <a:buNone/>
            </a:pPr>
            <a:r>
              <a:t/>
            </a:r>
            <a:endParaRPr sz="1700">
              <a:solidFill>
                <a:srgbClr val="53585F"/>
              </a:solidFill>
            </a:endParaRPr>
          </a:p>
        </p:txBody>
      </p:sp>
      <p:sp>
        <p:nvSpPr>
          <p:cNvPr id="326" name="Shape 326"/>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3B1F4C"/>
              </a:buClr>
              <a:buFont typeface="Arial"/>
              <a:buNone/>
            </a:pPr>
            <a:r>
              <a:rPr b="0" baseline="30000" i="0" lang="en" sz="900" u="none" cap="none" strike="noStrike">
                <a:solidFill>
                  <a:srgbClr val="3B1F4C"/>
                </a:solidFill>
                <a:latin typeface="Arial"/>
                <a:ea typeface="Arial"/>
                <a:cs typeface="Arial"/>
                <a:sym typeface="Arial"/>
              </a:rPr>
              <a:t>MEDA</a:t>
            </a:r>
            <a:endParaRPr sz="500"/>
          </a:p>
        </p:txBody>
      </p:sp>
      <p:sp>
        <p:nvSpPr>
          <p:cNvPr id="327" name="Shape 327"/>
          <p:cNvSpPr/>
          <p:nvPr/>
        </p:nvSpPr>
        <p:spPr>
          <a:xfrm>
            <a:off x="-14161" y="-9525"/>
            <a:ext cx="4544400" cy="5204700"/>
          </a:xfrm>
          <a:prstGeom prst="rect">
            <a:avLst/>
          </a:prstGeom>
          <a:solidFill>
            <a:srgbClr val="DCDEE0"/>
          </a:solidFill>
          <a:ln>
            <a:noFill/>
          </a:ln>
          <a:effectLst>
            <a:outerShdw blurRad="38100" rotWithShape="0" dir="5400000" dist="25400">
              <a:srgbClr val="000000">
                <a:alpha val="1216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pic>
        <p:nvPicPr>
          <p:cNvPr id="328" name="Shape 328"/>
          <p:cNvPicPr preferRelativeResize="0"/>
          <p:nvPr/>
        </p:nvPicPr>
        <p:blipFill rotWithShape="1">
          <a:blip r:embed="rId3">
            <a:alphaModFix amt="21170"/>
          </a:blip>
          <a:srcRect b="4943" l="2281" r="56828" t="2992"/>
          <a:stretch/>
        </p:blipFill>
        <p:spPr>
          <a:xfrm>
            <a:off x="-22718" y="4167"/>
            <a:ext cx="4561500" cy="5135100"/>
          </a:xfrm>
          <a:prstGeom prst="rect">
            <a:avLst/>
          </a:prstGeom>
          <a:noFill/>
          <a:ln>
            <a:noFill/>
          </a:ln>
        </p:spPr>
      </p:pic>
      <p:cxnSp>
        <p:nvCxnSpPr>
          <p:cNvPr id="329" name="Shape 329"/>
          <p:cNvCxnSpPr/>
          <p:nvPr/>
        </p:nvCxnSpPr>
        <p:spPr>
          <a:xfrm>
            <a:off x="283471" y="4714875"/>
            <a:ext cx="4053300" cy="0"/>
          </a:xfrm>
          <a:prstGeom prst="straightConnector1">
            <a:avLst/>
          </a:prstGeom>
          <a:noFill/>
          <a:ln cap="flat" cmpd="sng" w="12700">
            <a:solidFill>
              <a:srgbClr val="53585F"/>
            </a:solidFill>
            <a:prstDash val="solid"/>
            <a:miter lim="8000"/>
            <a:headEnd len="sm" w="sm" type="none"/>
            <a:tailEnd len="sm" w="sm" type="none"/>
          </a:ln>
        </p:spPr>
      </p:cxnSp>
      <p:sp>
        <p:nvSpPr>
          <p:cNvPr id="330" name="Shape 33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331" name="Shape 331"/>
          <p:cNvSpPr/>
          <p:nvPr/>
        </p:nvSpPr>
        <p:spPr>
          <a:xfrm>
            <a:off x="582106" y="818745"/>
            <a:ext cx="3275400" cy="3275400"/>
          </a:xfrm>
          <a:prstGeom prst="ellipse">
            <a:avLst/>
          </a:prstGeom>
          <a:noFill/>
          <a:ln cap="flat" cmpd="sng" w="330200">
            <a:solidFill>
              <a:srgbClr val="FFFFFF">
                <a:alpha val="20000"/>
              </a:srgbClr>
            </a:solidFill>
            <a:prstDash val="solid"/>
            <a:miter lim="8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32" name="Shape 332"/>
          <p:cNvSpPr/>
          <p:nvPr/>
        </p:nvSpPr>
        <p:spPr>
          <a:xfrm>
            <a:off x="1683856" y="3396894"/>
            <a:ext cx="1078200" cy="1078200"/>
          </a:xfrm>
          <a:prstGeom prst="ellipse">
            <a:avLst/>
          </a:prstGeom>
          <a:solidFill>
            <a:srgbClr val="0197BF">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33" name="Shape 333"/>
          <p:cNvSpPr/>
          <p:nvPr/>
        </p:nvSpPr>
        <p:spPr>
          <a:xfrm>
            <a:off x="286366" y="2556882"/>
            <a:ext cx="1078200" cy="1078200"/>
          </a:xfrm>
          <a:prstGeom prst="ellipse">
            <a:avLst/>
          </a:prstGeom>
          <a:solidFill>
            <a:srgbClr val="ED4035">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34" name="Shape 334"/>
          <p:cNvSpPr/>
          <p:nvPr/>
        </p:nvSpPr>
        <p:spPr>
          <a:xfrm>
            <a:off x="3108442" y="2556882"/>
            <a:ext cx="1078200" cy="1078200"/>
          </a:xfrm>
          <a:prstGeom prst="ellipse">
            <a:avLst/>
          </a:prstGeom>
          <a:solidFill>
            <a:srgbClr val="009F4D">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35" name="Shape 335"/>
          <p:cNvSpPr/>
          <p:nvPr/>
        </p:nvSpPr>
        <p:spPr>
          <a:xfrm>
            <a:off x="286366" y="1140225"/>
            <a:ext cx="1078200" cy="1078200"/>
          </a:xfrm>
          <a:prstGeom prst="ellipse">
            <a:avLst/>
          </a:prstGeom>
          <a:solidFill>
            <a:srgbClr val="1833A0">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36" name="Shape 336"/>
          <p:cNvSpPr/>
          <p:nvPr/>
        </p:nvSpPr>
        <p:spPr>
          <a:xfrm>
            <a:off x="3088119" y="1140225"/>
            <a:ext cx="1078200" cy="1078200"/>
          </a:xfrm>
          <a:prstGeom prst="ellipse">
            <a:avLst/>
          </a:prstGeom>
          <a:solidFill>
            <a:srgbClr val="6F419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37" name="Shape 337"/>
          <p:cNvSpPr/>
          <p:nvPr/>
        </p:nvSpPr>
        <p:spPr>
          <a:xfrm>
            <a:off x="3011617"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1</a:t>
            </a:r>
            <a:endParaRPr sz="500"/>
          </a:p>
        </p:txBody>
      </p:sp>
      <p:sp>
        <p:nvSpPr>
          <p:cNvPr id="338" name="Shape 338"/>
          <p:cNvSpPr/>
          <p:nvPr/>
        </p:nvSpPr>
        <p:spPr>
          <a:xfrm>
            <a:off x="3031940"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2</a:t>
            </a:r>
            <a:endParaRPr sz="500"/>
          </a:p>
        </p:txBody>
      </p:sp>
      <p:sp>
        <p:nvSpPr>
          <p:cNvPr id="339" name="Shape 339"/>
          <p:cNvSpPr/>
          <p:nvPr/>
        </p:nvSpPr>
        <p:spPr>
          <a:xfrm>
            <a:off x="1607354" y="3451591"/>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3</a:t>
            </a:r>
            <a:endParaRPr sz="500"/>
          </a:p>
        </p:txBody>
      </p:sp>
      <p:sp>
        <p:nvSpPr>
          <p:cNvPr id="340" name="Shape 340"/>
          <p:cNvSpPr/>
          <p:nvPr/>
        </p:nvSpPr>
        <p:spPr>
          <a:xfrm>
            <a:off x="209864"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4</a:t>
            </a:r>
            <a:endParaRPr sz="500"/>
          </a:p>
        </p:txBody>
      </p:sp>
      <p:sp>
        <p:nvSpPr>
          <p:cNvPr id="341" name="Shape 341"/>
          <p:cNvSpPr/>
          <p:nvPr/>
        </p:nvSpPr>
        <p:spPr>
          <a:xfrm>
            <a:off x="209864"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5</a:t>
            </a:r>
            <a:endParaRPr sz="500"/>
          </a:p>
        </p:txBody>
      </p:sp>
      <p:sp>
        <p:nvSpPr>
          <p:cNvPr id="342" name="Shape 342"/>
          <p:cNvSpPr/>
          <p:nvPr/>
        </p:nvSpPr>
        <p:spPr>
          <a:xfrm>
            <a:off x="1649001" y="454556"/>
            <a:ext cx="1078200" cy="1078200"/>
          </a:xfrm>
          <a:prstGeom prst="ellipse">
            <a:avLst/>
          </a:prstGeom>
          <a:solidFill>
            <a:srgbClr val="741B4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43" name="Shape 343"/>
          <p:cNvSpPr txBox="1"/>
          <p:nvPr/>
        </p:nvSpPr>
        <p:spPr>
          <a:xfrm>
            <a:off x="1751986" y="800663"/>
            <a:ext cx="872400" cy="3861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1500">
                <a:solidFill>
                  <a:srgbClr val="F3F3F3"/>
                </a:solidFill>
              </a:rPr>
              <a:t>MEDA</a:t>
            </a:r>
            <a:endParaRPr sz="1500">
              <a:solidFill>
                <a:srgbClr val="F3F3F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349" name="Shape 349"/>
          <p:cNvPicPr preferRelativeResize="0"/>
          <p:nvPr/>
        </p:nvPicPr>
        <p:blipFill rotWithShape="1">
          <a:blip r:embed="rId3">
            <a:alphaModFix amt="27710"/>
          </a:blip>
          <a:srcRect b="0" l="43047" r="12710" t="0"/>
          <a:stretch/>
        </p:blipFill>
        <p:spPr>
          <a:xfrm>
            <a:off x="4530105" y="-38100"/>
            <a:ext cx="4635900" cy="5239500"/>
          </a:xfrm>
          <a:prstGeom prst="rect">
            <a:avLst/>
          </a:prstGeom>
          <a:noFill/>
          <a:ln>
            <a:noFill/>
          </a:ln>
        </p:spPr>
      </p:pic>
      <p:sp>
        <p:nvSpPr>
          <p:cNvPr id="350" name="Shape 350"/>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351" name="Shape 351"/>
          <p:cNvSpPr/>
          <p:nvPr/>
        </p:nvSpPr>
        <p:spPr>
          <a:xfrm>
            <a:off x="5608811" y="497800"/>
            <a:ext cx="3746700" cy="1076100"/>
          </a:xfrm>
          <a:prstGeom prst="rect">
            <a:avLst/>
          </a:prstGeom>
          <a:noFill/>
          <a:ln>
            <a:noFill/>
          </a:ln>
        </p:spPr>
        <p:txBody>
          <a:bodyPr anchorCtr="0" anchor="ctr" bIns="19050" lIns="19050" spcFirstLastPara="1" rIns="19050" wrap="square" tIns="19050">
            <a:noAutofit/>
          </a:bodyPr>
          <a:lstStyle/>
          <a:p>
            <a:pPr indent="0" lvl="0" marL="0" marR="0" rtl="0" algn="l">
              <a:lnSpc>
                <a:spcPct val="60000"/>
              </a:lnSpc>
              <a:spcBef>
                <a:spcPts val="0"/>
              </a:spcBef>
              <a:spcAft>
                <a:spcPts val="0"/>
              </a:spcAft>
              <a:buClr>
                <a:srgbClr val="039F4D"/>
              </a:buClr>
              <a:buFont typeface="Arial"/>
              <a:buNone/>
            </a:pPr>
            <a:r>
              <a:rPr b="0" i="0" lang="en" sz="3300" u="none" cap="none" strike="noStrike">
                <a:solidFill>
                  <a:srgbClr val="039F4D"/>
                </a:solidFill>
                <a:latin typeface="Arial"/>
                <a:ea typeface="Arial"/>
                <a:cs typeface="Arial"/>
                <a:sym typeface="Arial"/>
              </a:rPr>
              <a:t>Workforce</a:t>
            </a:r>
            <a:endParaRPr sz="500"/>
          </a:p>
          <a:p>
            <a:pPr indent="0" lvl="0" marL="0" marR="0" rtl="0" algn="l">
              <a:lnSpc>
                <a:spcPct val="60000"/>
              </a:lnSpc>
              <a:spcBef>
                <a:spcPts val="0"/>
              </a:spcBef>
              <a:spcAft>
                <a:spcPts val="0"/>
              </a:spcAft>
              <a:buClr>
                <a:srgbClr val="039F4D"/>
              </a:buClr>
              <a:buFont typeface="Arial"/>
              <a:buNone/>
            </a:pPr>
            <a:r>
              <a:rPr b="0" i="0" lang="en" sz="3300" u="none" cap="none" strike="noStrike">
                <a:solidFill>
                  <a:srgbClr val="039F4D"/>
                </a:solidFill>
                <a:latin typeface="Arial"/>
                <a:ea typeface="Arial"/>
                <a:cs typeface="Arial"/>
                <a:sym typeface="Arial"/>
              </a:rPr>
              <a:t>Development</a:t>
            </a:r>
            <a:endParaRPr sz="500"/>
          </a:p>
        </p:txBody>
      </p:sp>
      <p:sp>
        <p:nvSpPr>
          <p:cNvPr id="352" name="Shape 352"/>
          <p:cNvSpPr/>
          <p:nvPr/>
        </p:nvSpPr>
        <p:spPr>
          <a:xfrm>
            <a:off x="4696223" y="104779"/>
            <a:ext cx="759900" cy="1862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9F4D"/>
              </a:buClr>
              <a:buFont typeface="Arial"/>
              <a:buNone/>
            </a:pPr>
            <a:r>
              <a:rPr b="0" i="0" lang="en" sz="11300" u="none" cap="none" strike="noStrike">
                <a:solidFill>
                  <a:srgbClr val="009F4D"/>
                </a:solidFill>
                <a:latin typeface="Arial"/>
                <a:ea typeface="Arial"/>
                <a:cs typeface="Arial"/>
                <a:sym typeface="Arial"/>
              </a:rPr>
              <a:t>2</a:t>
            </a:r>
            <a:endParaRPr sz="500"/>
          </a:p>
        </p:txBody>
      </p:sp>
      <p:sp>
        <p:nvSpPr>
          <p:cNvPr id="353" name="Shape 353"/>
          <p:cNvSpPr/>
          <p:nvPr/>
        </p:nvSpPr>
        <p:spPr>
          <a:xfrm>
            <a:off x="5378288" y="1573894"/>
            <a:ext cx="3404100" cy="3338100"/>
          </a:xfrm>
          <a:prstGeom prst="rect">
            <a:avLst/>
          </a:prstGeom>
          <a:noFill/>
          <a:ln>
            <a:noFill/>
          </a:ln>
        </p:spPr>
        <p:txBody>
          <a:bodyPr anchorCtr="0" anchor="ctr" bIns="19050" lIns="19050" spcFirstLastPara="1" rIns="19050" wrap="square" tIns="19050">
            <a:noAutofit/>
          </a:bodyPr>
          <a:lstStyle/>
          <a:p>
            <a:pPr indent="-196850" lvl="0" marL="177800" marR="0" rtl="0" algn="l">
              <a:lnSpc>
                <a:spcPct val="90000"/>
              </a:lnSpc>
              <a:spcBef>
                <a:spcPts val="400"/>
              </a:spcBef>
              <a:spcAft>
                <a:spcPts val="0"/>
              </a:spcAft>
              <a:buClr>
                <a:srgbClr val="53585F"/>
              </a:buClr>
              <a:buSzPts val="1700"/>
              <a:buFont typeface="Arial"/>
              <a:buChar char="●"/>
            </a:pPr>
            <a:r>
              <a:rPr b="0" i="0" lang="en" sz="1700" u="none" cap="none" strike="noStrike">
                <a:solidFill>
                  <a:srgbClr val="53585F"/>
                </a:solidFill>
                <a:latin typeface="Arial"/>
                <a:ea typeface="Arial"/>
                <a:cs typeface="Arial"/>
                <a:sym typeface="Arial"/>
              </a:rPr>
              <a:t>Help you with resume applications, networking, and referrals</a:t>
            </a:r>
            <a:endParaRPr sz="1700">
              <a:solidFill>
                <a:srgbClr val="53585F"/>
              </a:solidFill>
            </a:endParaRPr>
          </a:p>
          <a:p>
            <a:pPr indent="0" lvl="0" marL="0" marR="0" rtl="0" algn="l">
              <a:lnSpc>
                <a:spcPct val="90000"/>
              </a:lnSpc>
              <a:spcBef>
                <a:spcPts val="400"/>
              </a:spcBef>
              <a:spcAft>
                <a:spcPts val="0"/>
              </a:spcAft>
              <a:buNone/>
            </a:pPr>
            <a:r>
              <a:t/>
            </a:r>
            <a:endParaRPr sz="1700">
              <a:solidFill>
                <a:srgbClr val="53585F"/>
              </a:solidFill>
            </a:endParaRPr>
          </a:p>
          <a:p>
            <a:pPr indent="-196850" lvl="0" marL="177800" marR="0" rtl="0" algn="l">
              <a:lnSpc>
                <a:spcPct val="90000"/>
              </a:lnSpc>
              <a:spcBef>
                <a:spcPts val="400"/>
              </a:spcBef>
              <a:spcAft>
                <a:spcPts val="0"/>
              </a:spcAft>
              <a:buClr>
                <a:srgbClr val="53585F"/>
              </a:buClr>
              <a:buSzPts val="1700"/>
              <a:buChar char="●"/>
            </a:pPr>
            <a:r>
              <a:rPr b="0" i="0" lang="en" sz="1700" u="none" cap="none" strike="noStrike">
                <a:solidFill>
                  <a:srgbClr val="53585F"/>
                </a:solidFill>
                <a:latin typeface="Arial"/>
                <a:ea typeface="Arial"/>
                <a:cs typeface="Arial"/>
                <a:sym typeface="Arial"/>
              </a:rPr>
              <a:t>Skills training and job placement:</a:t>
            </a:r>
            <a:endParaRPr sz="500"/>
          </a:p>
          <a:p>
            <a:pPr indent="-209550" lvl="1" marL="444500" marR="0" rtl="0" algn="l">
              <a:lnSpc>
                <a:spcPct val="90000"/>
              </a:lnSpc>
              <a:spcBef>
                <a:spcPts val="40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Mission Techies</a:t>
            </a:r>
            <a:endParaRPr sz="500"/>
          </a:p>
          <a:p>
            <a:pPr indent="0" lvl="0" marL="0" marR="0" rtl="0" algn="l">
              <a:lnSpc>
                <a:spcPct val="90000"/>
              </a:lnSpc>
              <a:spcBef>
                <a:spcPts val="400"/>
              </a:spcBef>
              <a:spcAft>
                <a:spcPts val="0"/>
              </a:spcAft>
              <a:buNone/>
            </a:pPr>
            <a:r>
              <a:t/>
            </a:r>
            <a:endParaRPr sz="1700">
              <a:solidFill>
                <a:srgbClr val="53585F"/>
              </a:solidFill>
            </a:endParaRPr>
          </a:p>
        </p:txBody>
      </p:sp>
      <p:sp>
        <p:nvSpPr>
          <p:cNvPr id="354" name="Shape 354"/>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3B1F4C"/>
              </a:buClr>
              <a:buFont typeface="Arial"/>
              <a:buNone/>
            </a:pPr>
            <a:r>
              <a:rPr b="0" baseline="30000" i="0" lang="en" sz="900" u="none" cap="none" strike="noStrike">
                <a:solidFill>
                  <a:srgbClr val="3B1F4C"/>
                </a:solidFill>
                <a:latin typeface="Arial"/>
                <a:ea typeface="Arial"/>
                <a:cs typeface="Arial"/>
                <a:sym typeface="Arial"/>
              </a:rPr>
              <a:t>MEDA</a:t>
            </a:r>
            <a:endParaRPr sz="500"/>
          </a:p>
        </p:txBody>
      </p:sp>
      <p:cxnSp>
        <p:nvCxnSpPr>
          <p:cNvPr id="355" name="Shape 355"/>
          <p:cNvCxnSpPr/>
          <p:nvPr/>
        </p:nvCxnSpPr>
        <p:spPr>
          <a:xfrm>
            <a:off x="283471" y="4714875"/>
            <a:ext cx="4053300" cy="0"/>
          </a:xfrm>
          <a:prstGeom prst="straightConnector1">
            <a:avLst/>
          </a:prstGeom>
          <a:noFill/>
          <a:ln cap="flat" cmpd="sng" w="12700">
            <a:solidFill>
              <a:srgbClr val="53585F">
                <a:alpha val="40000"/>
              </a:srgbClr>
            </a:solidFill>
            <a:prstDash val="solid"/>
            <a:miter lim="8000"/>
            <a:headEnd len="sm" w="sm" type="none"/>
            <a:tailEnd len="sm" w="sm" type="none"/>
          </a:ln>
        </p:spPr>
      </p:cxnSp>
      <p:sp>
        <p:nvSpPr>
          <p:cNvPr id="356" name="Shape 356"/>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357" name="Shape 357"/>
          <p:cNvSpPr/>
          <p:nvPr/>
        </p:nvSpPr>
        <p:spPr>
          <a:xfrm>
            <a:off x="-14161" y="-9525"/>
            <a:ext cx="4544400" cy="5204700"/>
          </a:xfrm>
          <a:prstGeom prst="rect">
            <a:avLst/>
          </a:prstGeom>
          <a:solidFill>
            <a:srgbClr val="DCDEE0"/>
          </a:solidFill>
          <a:ln>
            <a:noFill/>
          </a:ln>
          <a:effectLst>
            <a:outerShdw blurRad="38100" rotWithShape="0" dir="5400000" dist="25400">
              <a:srgbClr val="000000">
                <a:alpha val="1216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pic>
        <p:nvPicPr>
          <p:cNvPr id="358" name="Shape 358"/>
          <p:cNvPicPr preferRelativeResize="0"/>
          <p:nvPr/>
        </p:nvPicPr>
        <p:blipFill rotWithShape="1">
          <a:blip r:embed="rId3">
            <a:alphaModFix amt="21170"/>
          </a:blip>
          <a:srcRect b="4943" l="2281" r="56828" t="2992"/>
          <a:stretch/>
        </p:blipFill>
        <p:spPr>
          <a:xfrm>
            <a:off x="-22718" y="4167"/>
            <a:ext cx="4561500" cy="5135100"/>
          </a:xfrm>
          <a:prstGeom prst="rect">
            <a:avLst/>
          </a:prstGeom>
          <a:noFill/>
          <a:ln>
            <a:noFill/>
          </a:ln>
        </p:spPr>
      </p:pic>
      <p:cxnSp>
        <p:nvCxnSpPr>
          <p:cNvPr id="359" name="Shape 359"/>
          <p:cNvCxnSpPr/>
          <p:nvPr/>
        </p:nvCxnSpPr>
        <p:spPr>
          <a:xfrm>
            <a:off x="283471" y="4714875"/>
            <a:ext cx="4053300" cy="0"/>
          </a:xfrm>
          <a:prstGeom prst="straightConnector1">
            <a:avLst/>
          </a:prstGeom>
          <a:noFill/>
          <a:ln cap="flat" cmpd="sng" w="12700">
            <a:solidFill>
              <a:srgbClr val="53585F"/>
            </a:solidFill>
            <a:prstDash val="solid"/>
            <a:miter lim="8000"/>
            <a:headEnd len="sm" w="sm" type="none"/>
            <a:tailEnd len="sm" w="sm" type="none"/>
          </a:ln>
        </p:spPr>
      </p:cxnSp>
      <p:sp>
        <p:nvSpPr>
          <p:cNvPr id="360" name="Shape 36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361" name="Shape 361"/>
          <p:cNvSpPr/>
          <p:nvPr/>
        </p:nvSpPr>
        <p:spPr>
          <a:xfrm>
            <a:off x="582106" y="818745"/>
            <a:ext cx="3275400" cy="3275400"/>
          </a:xfrm>
          <a:prstGeom prst="ellipse">
            <a:avLst/>
          </a:prstGeom>
          <a:noFill/>
          <a:ln cap="flat" cmpd="sng" w="330200">
            <a:solidFill>
              <a:srgbClr val="FFFFFF">
                <a:alpha val="20000"/>
              </a:srgbClr>
            </a:solidFill>
            <a:prstDash val="solid"/>
            <a:miter lim="8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62" name="Shape 362"/>
          <p:cNvSpPr/>
          <p:nvPr/>
        </p:nvSpPr>
        <p:spPr>
          <a:xfrm>
            <a:off x="1683856" y="3396894"/>
            <a:ext cx="1078200" cy="1078200"/>
          </a:xfrm>
          <a:prstGeom prst="ellipse">
            <a:avLst/>
          </a:prstGeom>
          <a:solidFill>
            <a:srgbClr val="0197BF">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63" name="Shape 363"/>
          <p:cNvSpPr/>
          <p:nvPr/>
        </p:nvSpPr>
        <p:spPr>
          <a:xfrm>
            <a:off x="286366" y="2556882"/>
            <a:ext cx="1078200" cy="1078200"/>
          </a:xfrm>
          <a:prstGeom prst="ellipse">
            <a:avLst/>
          </a:prstGeom>
          <a:solidFill>
            <a:srgbClr val="ED4035">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64" name="Shape 364"/>
          <p:cNvSpPr/>
          <p:nvPr/>
        </p:nvSpPr>
        <p:spPr>
          <a:xfrm>
            <a:off x="3108442" y="2556882"/>
            <a:ext cx="1078200" cy="1078200"/>
          </a:xfrm>
          <a:prstGeom prst="ellipse">
            <a:avLst/>
          </a:prstGeom>
          <a:solidFill>
            <a:srgbClr val="009F4D"/>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65" name="Shape 365"/>
          <p:cNvSpPr/>
          <p:nvPr/>
        </p:nvSpPr>
        <p:spPr>
          <a:xfrm>
            <a:off x="286366" y="1140225"/>
            <a:ext cx="1078200" cy="1078200"/>
          </a:xfrm>
          <a:prstGeom prst="ellipse">
            <a:avLst/>
          </a:prstGeom>
          <a:solidFill>
            <a:srgbClr val="1833A0">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66" name="Shape 366"/>
          <p:cNvSpPr/>
          <p:nvPr/>
        </p:nvSpPr>
        <p:spPr>
          <a:xfrm>
            <a:off x="3088119" y="1140225"/>
            <a:ext cx="1078200" cy="1078200"/>
          </a:xfrm>
          <a:prstGeom prst="ellipse">
            <a:avLst/>
          </a:prstGeom>
          <a:solidFill>
            <a:srgbClr val="6F4199">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67" name="Shape 367"/>
          <p:cNvSpPr/>
          <p:nvPr/>
        </p:nvSpPr>
        <p:spPr>
          <a:xfrm>
            <a:off x="3011617"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1</a:t>
            </a:r>
            <a:endParaRPr sz="500"/>
          </a:p>
        </p:txBody>
      </p:sp>
      <p:sp>
        <p:nvSpPr>
          <p:cNvPr id="368" name="Shape 368"/>
          <p:cNvSpPr/>
          <p:nvPr/>
        </p:nvSpPr>
        <p:spPr>
          <a:xfrm>
            <a:off x="3031940"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2</a:t>
            </a:r>
            <a:endParaRPr sz="500"/>
          </a:p>
        </p:txBody>
      </p:sp>
      <p:sp>
        <p:nvSpPr>
          <p:cNvPr id="369" name="Shape 369"/>
          <p:cNvSpPr/>
          <p:nvPr/>
        </p:nvSpPr>
        <p:spPr>
          <a:xfrm>
            <a:off x="1607354" y="3451591"/>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3</a:t>
            </a:r>
            <a:endParaRPr sz="500"/>
          </a:p>
        </p:txBody>
      </p:sp>
      <p:sp>
        <p:nvSpPr>
          <p:cNvPr id="370" name="Shape 370"/>
          <p:cNvSpPr/>
          <p:nvPr/>
        </p:nvSpPr>
        <p:spPr>
          <a:xfrm>
            <a:off x="209864"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4</a:t>
            </a:r>
            <a:endParaRPr sz="500"/>
          </a:p>
        </p:txBody>
      </p:sp>
      <p:sp>
        <p:nvSpPr>
          <p:cNvPr id="371" name="Shape 371"/>
          <p:cNvSpPr/>
          <p:nvPr/>
        </p:nvSpPr>
        <p:spPr>
          <a:xfrm>
            <a:off x="209864"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5</a:t>
            </a:r>
            <a:endParaRPr sz="500"/>
          </a:p>
        </p:txBody>
      </p:sp>
      <p:sp>
        <p:nvSpPr>
          <p:cNvPr id="372" name="Shape 372"/>
          <p:cNvSpPr/>
          <p:nvPr/>
        </p:nvSpPr>
        <p:spPr>
          <a:xfrm>
            <a:off x="1649001" y="454556"/>
            <a:ext cx="1078200" cy="1078200"/>
          </a:xfrm>
          <a:prstGeom prst="ellipse">
            <a:avLst/>
          </a:prstGeom>
          <a:solidFill>
            <a:srgbClr val="741B4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73" name="Shape 373"/>
          <p:cNvSpPr txBox="1"/>
          <p:nvPr/>
        </p:nvSpPr>
        <p:spPr>
          <a:xfrm>
            <a:off x="1751986" y="800663"/>
            <a:ext cx="872400" cy="3861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1500">
                <a:solidFill>
                  <a:srgbClr val="F3F3F3"/>
                </a:solidFill>
              </a:rPr>
              <a:t>MEDA</a:t>
            </a:r>
            <a:endParaRPr sz="1500">
              <a:solidFill>
                <a:srgbClr val="F3F3F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379" name="Shape 379"/>
          <p:cNvPicPr preferRelativeResize="0"/>
          <p:nvPr/>
        </p:nvPicPr>
        <p:blipFill rotWithShape="1">
          <a:blip r:embed="rId3">
            <a:alphaModFix amt="27710"/>
          </a:blip>
          <a:srcRect b="0" l="43047" r="12710" t="0"/>
          <a:stretch/>
        </p:blipFill>
        <p:spPr>
          <a:xfrm>
            <a:off x="4530105" y="-38100"/>
            <a:ext cx="4635900" cy="5239500"/>
          </a:xfrm>
          <a:prstGeom prst="rect">
            <a:avLst/>
          </a:prstGeom>
          <a:noFill/>
          <a:ln>
            <a:noFill/>
          </a:ln>
        </p:spPr>
      </p:pic>
      <p:sp>
        <p:nvSpPr>
          <p:cNvPr id="380" name="Shape 380"/>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381" name="Shape 381"/>
          <p:cNvSpPr/>
          <p:nvPr/>
        </p:nvSpPr>
        <p:spPr>
          <a:xfrm>
            <a:off x="5608811" y="497800"/>
            <a:ext cx="3746700" cy="1076100"/>
          </a:xfrm>
          <a:prstGeom prst="rect">
            <a:avLst/>
          </a:prstGeom>
          <a:noFill/>
          <a:ln>
            <a:noFill/>
          </a:ln>
        </p:spPr>
        <p:txBody>
          <a:bodyPr anchorCtr="0" anchor="ctr" bIns="19050" lIns="19050" spcFirstLastPara="1" rIns="19050" wrap="square" tIns="19050">
            <a:noAutofit/>
          </a:bodyPr>
          <a:lstStyle/>
          <a:p>
            <a:pPr indent="0" lvl="0" marL="0" marR="0" rtl="0" algn="l">
              <a:lnSpc>
                <a:spcPct val="60000"/>
              </a:lnSpc>
              <a:spcBef>
                <a:spcPts val="0"/>
              </a:spcBef>
              <a:spcAft>
                <a:spcPts val="0"/>
              </a:spcAft>
              <a:buClr>
                <a:srgbClr val="0197BF"/>
              </a:buClr>
              <a:buFont typeface="Arial"/>
              <a:buNone/>
            </a:pPr>
            <a:r>
              <a:rPr b="0" i="0" lang="en" sz="3300" u="none" cap="none" strike="noStrike">
                <a:solidFill>
                  <a:srgbClr val="0197BF"/>
                </a:solidFill>
                <a:latin typeface="Arial"/>
                <a:ea typeface="Arial"/>
                <a:cs typeface="Arial"/>
                <a:sym typeface="Arial"/>
              </a:rPr>
              <a:t>Housing</a:t>
            </a:r>
            <a:endParaRPr sz="500"/>
          </a:p>
          <a:p>
            <a:pPr indent="0" lvl="0" marL="0" marR="0" rtl="0" algn="l">
              <a:lnSpc>
                <a:spcPct val="60000"/>
              </a:lnSpc>
              <a:spcBef>
                <a:spcPts val="0"/>
              </a:spcBef>
              <a:spcAft>
                <a:spcPts val="0"/>
              </a:spcAft>
              <a:buClr>
                <a:srgbClr val="0197BF"/>
              </a:buClr>
              <a:buFont typeface="Arial"/>
              <a:buNone/>
            </a:pPr>
            <a:r>
              <a:rPr b="0" i="0" lang="en" sz="3300" u="none" cap="none" strike="noStrike">
                <a:solidFill>
                  <a:srgbClr val="0197BF"/>
                </a:solidFill>
                <a:latin typeface="Arial"/>
                <a:ea typeface="Arial"/>
                <a:cs typeface="Arial"/>
                <a:sym typeface="Arial"/>
              </a:rPr>
              <a:t>Opportunities</a:t>
            </a:r>
            <a:endParaRPr sz="500"/>
          </a:p>
        </p:txBody>
      </p:sp>
      <p:sp>
        <p:nvSpPr>
          <p:cNvPr id="382" name="Shape 382"/>
          <p:cNvSpPr/>
          <p:nvPr/>
        </p:nvSpPr>
        <p:spPr>
          <a:xfrm>
            <a:off x="4674383" y="104779"/>
            <a:ext cx="803400" cy="1862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197BF"/>
              </a:buClr>
              <a:buFont typeface="Arial"/>
              <a:buNone/>
            </a:pPr>
            <a:r>
              <a:rPr b="0" i="0" lang="en" sz="11300" u="none" cap="none" strike="noStrike">
                <a:solidFill>
                  <a:srgbClr val="0197BF"/>
                </a:solidFill>
                <a:latin typeface="Arial"/>
                <a:ea typeface="Arial"/>
                <a:cs typeface="Arial"/>
                <a:sym typeface="Arial"/>
              </a:rPr>
              <a:t>3</a:t>
            </a:r>
            <a:endParaRPr sz="500"/>
          </a:p>
        </p:txBody>
      </p:sp>
      <p:sp>
        <p:nvSpPr>
          <p:cNvPr id="383" name="Shape 383"/>
          <p:cNvSpPr/>
          <p:nvPr/>
        </p:nvSpPr>
        <p:spPr>
          <a:xfrm>
            <a:off x="5361096" y="1564322"/>
            <a:ext cx="3347100" cy="30636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53585F"/>
              </a:buClr>
              <a:buFont typeface="Arial"/>
              <a:buNone/>
            </a:pPr>
            <a:r>
              <a:t/>
            </a:r>
            <a:endParaRPr sz="500"/>
          </a:p>
          <a:p>
            <a:pPr indent="-209550" lvl="0" marL="203200" marR="0" rtl="0" algn="l">
              <a:lnSpc>
                <a:spcPct val="90000"/>
              </a:lnSpc>
              <a:spcBef>
                <a:spcPts val="40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Rental preparedness: find affordable rents in SF. </a:t>
            </a:r>
            <a:endParaRPr b="0" i="0" sz="1700" u="none" cap="none" strike="noStrike">
              <a:solidFill>
                <a:srgbClr val="53585F"/>
              </a:solidFill>
              <a:latin typeface="Arial"/>
              <a:ea typeface="Arial"/>
              <a:cs typeface="Arial"/>
              <a:sym typeface="Arial"/>
            </a:endParaRPr>
          </a:p>
          <a:p>
            <a:pPr indent="0" lvl="0" marL="0" marR="0" rtl="0" algn="l">
              <a:lnSpc>
                <a:spcPct val="90000"/>
              </a:lnSpc>
              <a:spcBef>
                <a:spcPts val="400"/>
              </a:spcBef>
              <a:spcAft>
                <a:spcPts val="0"/>
              </a:spcAft>
              <a:buNone/>
            </a:pPr>
            <a:r>
              <a:t/>
            </a:r>
            <a:endParaRPr sz="1700">
              <a:solidFill>
                <a:srgbClr val="53585F"/>
              </a:solidFill>
            </a:endParaRPr>
          </a:p>
          <a:p>
            <a:pPr indent="-209550" lvl="0" marL="203200" marR="0" rtl="0" algn="l">
              <a:lnSpc>
                <a:spcPct val="90000"/>
              </a:lnSpc>
              <a:spcBef>
                <a:spcPts val="40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First time home-buyers: learn how to buy a home in the SF Bay Area ($50 fee) </a:t>
            </a:r>
            <a:endParaRPr sz="500"/>
          </a:p>
          <a:p>
            <a:pPr indent="0" lvl="0" marL="0" marR="0" rtl="0" algn="l">
              <a:lnSpc>
                <a:spcPct val="90000"/>
              </a:lnSpc>
              <a:spcBef>
                <a:spcPts val="400"/>
              </a:spcBef>
              <a:spcAft>
                <a:spcPts val="0"/>
              </a:spcAft>
              <a:buNone/>
            </a:pPr>
            <a:r>
              <a:t/>
            </a:r>
            <a:endParaRPr sz="500"/>
          </a:p>
        </p:txBody>
      </p:sp>
      <p:sp>
        <p:nvSpPr>
          <p:cNvPr id="384" name="Shape 384"/>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3B1F4C"/>
              </a:buClr>
              <a:buFont typeface="Arial"/>
              <a:buNone/>
            </a:pPr>
            <a:r>
              <a:rPr b="0" baseline="30000" i="0" lang="en" sz="900" u="none" cap="none" strike="noStrike">
                <a:solidFill>
                  <a:srgbClr val="3B1F4C"/>
                </a:solidFill>
                <a:latin typeface="Arial"/>
                <a:ea typeface="Arial"/>
                <a:cs typeface="Arial"/>
                <a:sym typeface="Arial"/>
              </a:rPr>
              <a:t>MEDA</a:t>
            </a:r>
            <a:endParaRPr sz="500"/>
          </a:p>
        </p:txBody>
      </p:sp>
      <p:cxnSp>
        <p:nvCxnSpPr>
          <p:cNvPr id="385" name="Shape 385"/>
          <p:cNvCxnSpPr/>
          <p:nvPr/>
        </p:nvCxnSpPr>
        <p:spPr>
          <a:xfrm>
            <a:off x="283471" y="4714875"/>
            <a:ext cx="4053300" cy="0"/>
          </a:xfrm>
          <a:prstGeom prst="straightConnector1">
            <a:avLst/>
          </a:prstGeom>
          <a:noFill/>
          <a:ln cap="flat" cmpd="sng" w="12700">
            <a:solidFill>
              <a:srgbClr val="53585F">
                <a:alpha val="40000"/>
              </a:srgbClr>
            </a:solidFill>
            <a:prstDash val="solid"/>
            <a:miter lim="8000"/>
            <a:headEnd len="sm" w="sm" type="none"/>
            <a:tailEnd len="sm" w="sm" type="none"/>
          </a:ln>
        </p:spPr>
      </p:cxnSp>
      <p:sp>
        <p:nvSpPr>
          <p:cNvPr id="386" name="Shape 386"/>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387" name="Shape 387"/>
          <p:cNvSpPr/>
          <p:nvPr/>
        </p:nvSpPr>
        <p:spPr>
          <a:xfrm>
            <a:off x="-14161" y="-9525"/>
            <a:ext cx="4544400" cy="5204700"/>
          </a:xfrm>
          <a:prstGeom prst="rect">
            <a:avLst/>
          </a:prstGeom>
          <a:solidFill>
            <a:srgbClr val="DCDEE0"/>
          </a:solidFill>
          <a:ln>
            <a:noFill/>
          </a:ln>
          <a:effectLst>
            <a:outerShdw blurRad="38100" rotWithShape="0" dir="5400000" dist="25400">
              <a:srgbClr val="000000">
                <a:alpha val="1216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pic>
        <p:nvPicPr>
          <p:cNvPr id="388" name="Shape 388"/>
          <p:cNvPicPr preferRelativeResize="0"/>
          <p:nvPr/>
        </p:nvPicPr>
        <p:blipFill rotWithShape="1">
          <a:blip r:embed="rId3">
            <a:alphaModFix amt="21170"/>
          </a:blip>
          <a:srcRect b="4943" l="2281" r="56828" t="2992"/>
          <a:stretch/>
        </p:blipFill>
        <p:spPr>
          <a:xfrm>
            <a:off x="-22718" y="4167"/>
            <a:ext cx="4561500" cy="5135100"/>
          </a:xfrm>
          <a:prstGeom prst="rect">
            <a:avLst/>
          </a:prstGeom>
          <a:noFill/>
          <a:ln>
            <a:noFill/>
          </a:ln>
        </p:spPr>
      </p:pic>
      <p:cxnSp>
        <p:nvCxnSpPr>
          <p:cNvPr id="389" name="Shape 389"/>
          <p:cNvCxnSpPr/>
          <p:nvPr/>
        </p:nvCxnSpPr>
        <p:spPr>
          <a:xfrm>
            <a:off x="283471" y="4714875"/>
            <a:ext cx="4053300" cy="0"/>
          </a:xfrm>
          <a:prstGeom prst="straightConnector1">
            <a:avLst/>
          </a:prstGeom>
          <a:noFill/>
          <a:ln cap="flat" cmpd="sng" w="12700">
            <a:solidFill>
              <a:srgbClr val="53585F"/>
            </a:solidFill>
            <a:prstDash val="solid"/>
            <a:miter lim="8000"/>
            <a:headEnd len="sm" w="sm" type="none"/>
            <a:tailEnd len="sm" w="sm" type="none"/>
          </a:ln>
        </p:spPr>
      </p:cxnSp>
      <p:sp>
        <p:nvSpPr>
          <p:cNvPr id="390" name="Shape 39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391" name="Shape 391"/>
          <p:cNvSpPr/>
          <p:nvPr/>
        </p:nvSpPr>
        <p:spPr>
          <a:xfrm>
            <a:off x="582106" y="818745"/>
            <a:ext cx="3275400" cy="3275400"/>
          </a:xfrm>
          <a:prstGeom prst="ellipse">
            <a:avLst/>
          </a:prstGeom>
          <a:noFill/>
          <a:ln cap="flat" cmpd="sng" w="330200">
            <a:solidFill>
              <a:srgbClr val="FFFFFF">
                <a:alpha val="20000"/>
              </a:srgbClr>
            </a:solidFill>
            <a:prstDash val="solid"/>
            <a:miter lim="8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92" name="Shape 392"/>
          <p:cNvSpPr/>
          <p:nvPr/>
        </p:nvSpPr>
        <p:spPr>
          <a:xfrm>
            <a:off x="1683856" y="3396894"/>
            <a:ext cx="1078200" cy="1078200"/>
          </a:xfrm>
          <a:prstGeom prst="ellipse">
            <a:avLst/>
          </a:prstGeom>
          <a:solidFill>
            <a:srgbClr val="0197B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93" name="Shape 393"/>
          <p:cNvSpPr/>
          <p:nvPr/>
        </p:nvSpPr>
        <p:spPr>
          <a:xfrm>
            <a:off x="286366" y="2556882"/>
            <a:ext cx="1078200" cy="1078200"/>
          </a:xfrm>
          <a:prstGeom prst="ellipse">
            <a:avLst/>
          </a:prstGeom>
          <a:solidFill>
            <a:srgbClr val="ED4035">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94" name="Shape 394"/>
          <p:cNvSpPr/>
          <p:nvPr/>
        </p:nvSpPr>
        <p:spPr>
          <a:xfrm>
            <a:off x="3108442" y="2556882"/>
            <a:ext cx="1078200" cy="1078200"/>
          </a:xfrm>
          <a:prstGeom prst="ellipse">
            <a:avLst/>
          </a:prstGeom>
          <a:solidFill>
            <a:srgbClr val="009F4D">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95" name="Shape 395"/>
          <p:cNvSpPr/>
          <p:nvPr/>
        </p:nvSpPr>
        <p:spPr>
          <a:xfrm>
            <a:off x="286366" y="1140225"/>
            <a:ext cx="1078200" cy="1078200"/>
          </a:xfrm>
          <a:prstGeom prst="ellipse">
            <a:avLst/>
          </a:prstGeom>
          <a:solidFill>
            <a:srgbClr val="1833A0">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96" name="Shape 396"/>
          <p:cNvSpPr/>
          <p:nvPr/>
        </p:nvSpPr>
        <p:spPr>
          <a:xfrm>
            <a:off x="3088119" y="1140225"/>
            <a:ext cx="1078200" cy="1078200"/>
          </a:xfrm>
          <a:prstGeom prst="ellipse">
            <a:avLst/>
          </a:prstGeom>
          <a:solidFill>
            <a:srgbClr val="6F4199">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397" name="Shape 397"/>
          <p:cNvSpPr/>
          <p:nvPr/>
        </p:nvSpPr>
        <p:spPr>
          <a:xfrm>
            <a:off x="3011617"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1</a:t>
            </a:r>
            <a:endParaRPr sz="500"/>
          </a:p>
        </p:txBody>
      </p:sp>
      <p:sp>
        <p:nvSpPr>
          <p:cNvPr id="398" name="Shape 398"/>
          <p:cNvSpPr/>
          <p:nvPr/>
        </p:nvSpPr>
        <p:spPr>
          <a:xfrm>
            <a:off x="3031940"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2</a:t>
            </a:r>
            <a:endParaRPr sz="500"/>
          </a:p>
        </p:txBody>
      </p:sp>
      <p:sp>
        <p:nvSpPr>
          <p:cNvPr id="399" name="Shape 399"/>
          <p:cNvSpPr/>
          <p:nvPr/>
        </p:nvSpPr>
        <p:spPr>
          <a:xfrm>
            <a:off x="1607354" y="3451591"/>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3</a:t>
            </a:r>
            <a:endParaRPr sz="500"/>
          </a:p>
        </p:txBody>
      </p:sp>
      <p:sp>
        <p:nvSpPr>
          <p:cNvPr id="400" name="Shape 400"/>
          <p:cNvSpPr/>
          <p:nvPr/>
        </p:nvSpPr>
        <p:spPr>
          <a:xfrm>
            <a:off x="209864"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4</a:t>
            </a:r>
            <a:endParaRPr sz="500"/>
          </a:p>
        </p:txBody>
      </p:sp>
      <p:sp>
        <p:nvSpPr>
          <p:cNvPr id="401" name="Shape 401"/>
          <p:cNvSpPr/>
          <p:nvPr/>
        </p:nvSpPr>
        <p:spPr>
          <a:xfrm>
            <a:off x="209864"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5</a:t>
            </a:r>
            <a:endParaRPr sz="500"/>
          </a:p>
        </p:txBody>
      </p:sp>
      <p:sp>
        <p:nvSpPr>
          <p:cNvPr id="402" name="Shape 402"/>
          <p:cNvSpPr/>
          <p:nvPr/>
        </p:nvSpPr>
        <p:spPr>
          <a:xfrm>
            <a:off x="1649001" y="454556"/>
            <a:ext cx="1078200" cy="1078200"/>
          </a:xfrm>
          <a:prstGeom prst="ellipse">
            <a:avLst/>
          </a:prstGeom>
          <a:solidFill>
            <a:srgbClr val="741B4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03" name="Shape 403"/>
          <p:cNvSpPr txBox="1"/>
          <p:nvPr/>
        </p:nvSpPr>
        <p:spPr>
          <a:xfrm>
            <a:off x="1751986" y="800663"/>
            <a:ext cx="872400" cy="3861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1500">
                <a:solidFill>
                  <a:srgbClr val="F3F3F3"/>
                </a:solidFill>
              </a:rPr>
              <a:t>MEDA</a:t>
            </a:r>
            <a:endParaRPr sz="1500">
              <a:solidFill>
                <a:srgbClr val="F3F3F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409" name="Shape 409"/>
          <p:cNvPicPr preferRelativeResize="0"/>
          <p:nvPr/>
        </p:nvPicPr>
        <p:blipFill rotWithShape="1">
          <a:blip r:embed="rId3">
            <a:alphaModFix amt="27710"/>
          </a:blip>
          <a:srcRect b="0" l="43047" r="12710" t="0"/>
          <a:stretch/>
        </p:blipFill>
        <p:spPr>
          <a:xfrm>
            <a:off x="4530105" y="-38100"/>
            <a:ext cx="4635900" cy="5239500"/>
          </a:xfrm>
          <a:prstGeom prst="rect">
            <a:avLst/>
          </a:prstGeom>
          <a:noFill/>
          <a:ln>
            <a:noFill/>
          </a:ln>
        </p:spPr>
      </p:pic>
      <p:sp>
        <p:nvSpPr>
          <p:cNvPr id="410" name="Shape 410"/>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411" name="Shape 411"/>
          <p:cNvSpPr/>
          <p:nvPr/>
        </p:nvSpPr>
        <p:spPr>
          <a:xfrm>
            <a:off x="5561627" y="282457"/>
            <a:ext cx="3746700" cy="1076100"/>
          </a:xfrm>
          <a:prstGeom prst="rect">
            <a:avLst/>
          </a:prstGeom>
          <a:noFill/>
          <a:ln>
            <a:noFill/>
          </a:ln>
        </p:spPr>
        <p:txBody>
          <a:bodyPr anchorCtr="0" anchor="ctr" bIns="19050" lIns="19050" spcFirstLastPara="1" rIns="19050" wrap="square" tIns="19050">
            <a:noAutofit/>
          </a:bodyPr>
          <a:lstStyle/>
          <a:p>
            <a:pPr indent="0" lvl="0" marL="0" marR="0" rtl="0" algn="l">
              <a:lnSpc>
                <a:spcPct val="60000"/>
              </a:lnSpc>
              <a:spcBef>
                <a:spcPts val="0"/>
              </a:spcBef>
              <a:spcAft>
                <a:spcPts val="0"/>
              </a:spcAft>
              <a:buClr>
                <a:srgbClr val="ED4035"/>
              </a:buClr>
              <a:buFont typeface="Arial"/>
              <a:buNone/>
            </a:pPr>
            <a:r>
              <a:rPr b="0" i="0" lang="en" sz="3300" u="none" cap="none" strike="noStrike">
                <a:solidFill>
                  <a:srgbClr val="ED4035"/>
                </a:solidFill>
                <a:latin typeface="Arial"/>
                <a:ea typeface="Arial"/>
                <a:cs typeface="Arial"/>
                <a:sym typeface="Arial"/>
              </a:rPr>
              <a:t>Business </a:t>
            </a:r>
            <a:endParaRPr sz="500"/>
          </a:p>
          <a:p>
            <a:pPr indent="0" lvl="0" marL="0" marR="0" rtl="0" algn="l">
              <a:lnSpc>
                <a:spcPct val="60000"/>
              </a:lnSpc>
              <a:spcBef>
                <a:spcPts val="0"/>
              </a:spcBef>
              <a:spcAft>
                <a:spcPts val="0"/>
              </a:spcAft>
              <a:buClr>
                <a:srgbClr val="ED4035"/>
              </a:buClr>
              <a:buFont typeface="Arial"/>
              <a:buNone/>
            </a:pPr>
            <a:r>
              <a:rPr b="0" i="0" lang="en" sz="3300" u="none" cap="none" strike="noStrike">
                <a:solidFill>
                  <a:srgbClr val="ED4035"/>
                </a:solidFill>
                <a:latin typeface="Arial"/>
                <a:ea typeface="Arial"/>
                <a:cs typeface="Arial"/>
                <a:sym typeface="Arial"/>
              </a:rPr>
              <a:t>Development</a:t>
            </a:r>
            <a:endParaRPr sz="500"/>
          </a:p>
        </p:txBody>
      </p:sp>
      <p:sp>
        <p:nvSpPr>
          <p:cNvPr id="412" name="Shape 412"/>
          <p:cNvSpPr/>
          <p:nvPr/>
        </p:nvSpPr>
        <p:spPr>
          <a:xfrm>
            <a:off x="4590634" y="-110574"/>
            <a:ext cx="971100" cy="1862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ED4035"/>
              </a:buClr>
              <a:buFont typeface="Arial"/>
              <a:buNone/>
            </a:pPr>
            <a:r>
              <a:rPr b="0" i="0" lang="en" sz="11300" u="none" cap="none" strike="noStrike">
                <a:solidFill>
                  <a:srgbClr val="ED4035"/>
                </a:solidFill>
                <a:latin typeface="Arial"/>
                <a:ea typeface="Arial"/>
                <a:cs typeface="Arial"/>
                <a:sym typeface="Arial"/>
              </a:rPr>
              <a:t>4</a:t>
            </a:r>
            <a:endParaRPr sz="500"/>
          </a:p>
        </p:txBody>
      </p:sp>
      <p:sp>
        <p:nvSpPr>
          <p:cNvPr id="413" name="Shape 413"/>
          <p:cNvSpPr/>
          <p:nvPr/>
        </p:nvSpPr>
        <p:spPr>
          <a:xfrm>
            <a:off x="5262302" y="1457761"/>
            <a:ext cx="3347100" cy="30636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53585F"/>
              </a:buClr>
              <a:buFont typeface="Arial"/>
              <a:buNone/>
            </a:pPr>
            <a:r>
              <a:t/>
            </a:r>
            <a:endParaRPr sz="500"/>
          </a:p>
          <a:p>
            <a:pPr indent="-209550" lvl="0" marL="203200" marR="0" rtl="0" algn="l">
              <a:lnSpc>
                <a:spcPct val="90000"/>
              </a:lnSpc>
              <a:spcBef>
                <a:spcPts val="40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Business workshops: training, business plan and certificate…in </a:t>
            </a:r>
            <a:r>
              <a:rPr lang="en" sz="1700">
                <a:solidFill>
                  <a:srgbClr val="53585F"/>
                </a:solidFill>
              </a:rPr>
              <a:t>6 </a:t>
            </a:r>
            <a:r>
              <a:rPr b="0" i="0" lang="en" sz="1700" u="none" cap="none" strike="noStrike">
                <a:solidFill>
                  <a:srgbClr val="53585F"/>
                </a:solidFill>
                <a:latin typeface="Arial"/>
                <a:ea typeface="Arial"/>
                <a:cs typeface="Arial"/>
                <a:sym typeface="Arial"/>
              </a:rPr>
              <a:t>weeks</a:t>
            </a:r>
            <a:endParaRPr sz="500"/>
          </a:p>
          <a:p>
            <a:pPr indent="-209550" lvl="0" marL="203200" marR="0" rtl="0" algn="l">
              <a:lnSpc>
                <a:spcPct val="90000"/>
              </a:lnSpc>
              <a:spcBef>
                <a:spcPts val="40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One-on-one consultations to help you develop your own business step by step</a:t>
            </a:r>
            <a:endParaRPr sz="500"/>
          </a:p>
          <a:p>
            <a:pPr indent="-209550" lvl="0" marL="203200" marR="0" rtl="0" algn="l">
              <a:lnSpc>
                <a:spcPct val="90000"/>
              </a:lnSpc>
              <a:spcBef>
                <a:spcPts val="40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Assistance to formalize your business</a:t>
            </a:r>
            <a:endParaRPr sz="500"/>
          </a:p>
          <a:p>
            <a:pPr indent="-209550" lvl="0" marL="203200" marR="0" rtl="0" algn="l">
              <a:lnSpc>
                <a:spcPct val="90000"/>
              </a:lnSpc>
              <a:spcBef>
                <a:spcPts val="40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Commercial lease negotiation assistance</a:t>
            </a:r>
            <a:endParaRPr b="0" i="0" sz="1900" u="none" cap="none" strike="noStrike">
              <a:solidFill>
                <a:srgbClr val="000000"/>
              </a:solidFill>
              <a:latin typeface="Helvetica Neue"/>
              <a:ea typeface="Helvetica Neue"/>
              <a:cs typeface="Helvetica Neue"/>
              <a:sym typeface="Helvetica Neue"/>
            </a:endParaRPr>
          </a:p>
        </p:txBody>
      </p:sp>
      <p:sp>
        <p:nvSpPr>
          <p:cNvPr id="414" name="Shape 414"/>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3B1F4C"/>
              </a:buClr>
              <a:buFont typeface="Arial"/>
              <a:buNone/>
            </a:pPr>
            <a:r>
              <a:rPr b="0" baseline="30000" i="0" lang="en" sz="900" u="none" cap="none" strike="noStrike">
                <a:solidFill>
                  <a:srgbClr val="3B1F4C"/>
                </a:solidFill>
                <a:latin typeface="Arial"/>
                <a:ea typeface="Arial"/>
                <a:cs typeface="Arial"/>
                <a:sym typeface="Arial"/>
              </a:rPr>
              <a:t>MEDA</a:t>
            </a:r>
            <a:endParaRPr sz="500"/>
          </a:p>
        </p:txBody>
      </p:sp>
      <p:cxnSp>
        <p:nvCxnSpPr>
          <p:cNvPr id="415" name="Shape 415"/>
          <p:cNvCxnSpPr/>
          <p:nvPr/>
        </p:nvCxnSpPr>
        <p:spPr>
          <a:xfrm>
            <a:off x="283471" y="4714875"/>
            <a:ext cx="4053300" cy="0"/>
          </a:xfrm>
          <a:prstGeom prst="straightConnector1">
            <a:avLst/>
          </a:prstGeom>
          <a:noFill/>
          <a:ln cap="flat" cmpd="sng" w="12700">
            <a:solidFill>
              <a:srgbClr val="53585F">
                <a:alpha val="40000"/>
              </a:srgbClr>
            </a:solidFill>
            <a:prstDash val="solid"/>
            <a:miter lim="8000"/>
            <a:headEnd len="sm" w="sm" type="none"/>
            <a:tailEnd len="sm" w="sm" type="none"/>
          </a:ln>
        </p:spPr>
      </p:cxnSp>
      <p:sp>
        <p:nvSpPr>
          <p:cNvPr id="416" name="Shape 416"/>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417" name="Shape 417"/>
          <p:cNvSpPr/>
          <p:nvPr/>
        </p:nvSpPr>
        <p:spPr>
          <a:xfrm>
            <a:off x="-14161" y="-9525"/>
            <a:ext cx="4544400" cy="5204700"/>
          </a:xfrm>
          <a:prstGeom prst="rect">
            <a:avLst/>
          </a:prstGeom>
          <a:solidFill>
            <a:srgbClr val="DCDEE0"/>
          </a:solidFill>
          <a:ln>
            <a:noFill/>
          </a:ln>
          <a:effectLst>
            <a:outerShdw blurRad="38100" rotWithShape="0" dir="5400000" dist="25400">
              <a:srgbClr val="000000">
                <a:alpha val="1216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pic>
        <p:nvPicPr>
          <p:cNvPr id="418" name="Shape 418"/>
          <p:cNvPicPr preferRelativeResize="0"/>
          <p:nvPr/>
        </p:nvPicPr>
        <p:blipFill rotWithShape="1">
          <a:blip r:embed="rId3">
            <a:alphaModFix amt="21170"/>
          </a:blip>
          <a:srcRect b="4943" l="2281" r="56828" t="2992"/>
          <a:stretch/>
        </p:blipFill>
        <p:spPr>
          <a:xfrm>
            <a:off x="-22718" y="4167"/>
            <a:ext cx="4561500" cy="5135100"/>
          </a:xfrm>
          <a:prstGeom prst="rect">
            <a:avLst/>
          </a:prstGeom>
          <a:noFill/>
          <a:ln>
            <a:noFill/>
          </a:ln>
        </p:spPr>
      </p:pic>
      <p:cxnSp>
        <p:nvCxnSpPr>
          <p:cNvPr id="419" name="Shape 419"/>
          <p:cNvCxnSpPr/>
          <p:nvPr/>
        </p:nvCxnSpPr>
        <p:spPr>
          <a:xfrm>
            <a:off x="283471" y="4714875"/>
            <a:ext cx="4053300" cy="0"/>
          </a:xfrm>
          <a:prstGeom prst="straightConnector1">
            <a:avLst/>
          </a:prstGeom>
          <a:noFill/>
          <a:ln cap="flat" cmpd="sng" w="12700">
            <a:solidFill>
              <a:srgbClr val="53585F"/>
            </a:solidFill>
            <a:prstDash val="solid"/>
            <a:miter lim="8000"/>
            <a:headEnd len="sm" w="sm" type="none"/>
            <a:tailEnd len="sm" w="sm" type="none"/>
          </a:ln>
        </p:spPr>
      </p:cxnSp>
      <p:sp>
        <p:nvSpPr>
          <p:cNvPr id="420" name="Shape 42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421" name="Shape 421"/>
          <p:cNvSpPr/>
          <p:nvPr/>
        </p:nvSpPr>
        <p:spPr>
          <a:xfrm>
            <a:off x="582106" y="818745"/>
            <a:ext cx="3275400" cy="3275400"/>
          </a:xfrm>
          <a:prstGeom prst="ellipse">
            <a:avLst/>
          </a:prstGeom>
          <a:noFill/>
          <a:ln cap="flat" cmpd="sng" w="330200">
            <a:solidFill>
              <a:srgbClr val="FFFFFF">
                <a:alpha val="20000"/>
              </a:srgbClr>
            </a:solidFill>
            <a:prstDash val="solid"/>
            <a:miter lim="8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22" name="Shape 422"/>
          <p:cNvSpPr/>
          <p:nvPr/>
        </p:nvSpPr>
        <p:spPr>
          <a:xfrm>
            <a:off x="1683856" y="3396894"/>
            <a:ext cx="1078200" cy="1078200"/>
          </a:xfrm>
          <a:prstGeom prst="ellipse">
            <a:avLst/>
          </a:prstGeom>
          <a:solidFill>
            <a:srgbClr val="0197BF">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23" name="Shape 423"/>
          <p:cNvSpPr/>
          <p:nvPr/>
        </p:nvSpPr>
        <p:spPr>
          <a:xfrm>
            <a:off x="286366" y="2556882"/>
            <a:ext cx="1078200" cy="1078200"/>
          </a:xfrm>
          <a:prstGeom prst="ellipse">
            <a:avLst/>
          </a:prstGeom>
          <a:solidFill>
            <a:srgbClr val="ED40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24" name="Shape 424"/>
          <p:cNvSpPr/>
          <p:nvPr/>
        </p:nvSpPr>
        <p:spPr>
          <a:xfrm>
            <a:off x="3108442" y="2556882"/>
            <a:ext cx="1078200" cy="1078200"/>
          </a:xfrm>
          <a:prstGeom prst="ellipse">
            <a:avLst/>
          </a:prstGeom>
          <a:solidFill>
            <a:srgbClr val="009F4D">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25" name="Shape 425"/>
          <p:cNvSpPr/>
          <p:nvPr/>
        </p:nvSpPr>
        <p:spPr>
          <a:xfrm>
            <a:off x="286366" y="1140225"/>
            <a:ext cx="1078200" cy="1078200"/>
          </a:xfrm>
          <a:prstGeom prst="ellipse">
            <a:avLst/>
          </a:prstGeom>
          <a:solidFill>
            <a:srgbClr val="1833A0">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26" name="Shape 426"/>
          <p:cNvSpPr/>
          <p:nvPr/>
        </p:nvSpPr>
        <p:spPr>
          <a:xfrm>
            <a:off x="3088119" y="1140225"/>
            <a:ext cx="1078200" cy="1078200"/>
          </a:xfrm>
          <a:prstGeom prst="ellipse">
            <a:avLst/>
          </a:prstGeom>
          <a:solidFill>
            <a:srgbClr val="6F4199">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27" name="Shape 427"/>
          <p:cNvSpPr/>
          <p:nvPr/>
        </p:nvSpPr>
        <p:spPr>
          <a:xfrm>
            <a:off x="3011617"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1</a:t>
            </a:r>
            <a:endParaRPr sz="500"/>
          </a:p>
        </p:txBody>
      </p:sp>
      <p:sp>
        <p:nvSpPr>
          <p:cNvPr id="428" name="Shape 428"/>
          <p:cNvSpPr/>
          <p:nvPr/>
        </p:nvSpPr>
        <p:spPr>
          <a:xfrm>
            <a:off x="3031940"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2</a:t>
            </a:r>
            <a:endParaRPr sz="500"/>
          </a:p>
        </p:txBody>
      </p:sp>
      <p:sp>
        <p:nvSpPr>
          <p:cNvPr id="429" name="Shape 429"/>
          <p:cNvSpPr/>
          <p:nvPr/>
        </p:nvSpPr>
        <p:spPr>
          <a:xfrm>
            <a:off x="1607354" y="3451591"/>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3</a:t>
            </a:r>
            <a:endParaRPr sz="500"/>
          </a:p>
        </p:txBody>
      </p:sp>
      <p:sp>
        <p:nvSpPr>
          <p:cNvPr id="430" name="Shape 430"/>
          <p:cNvSpPr/>
          <p:nvPr/>
        </p:nvSpPr>
        <p:spPr>
          <a:xfrm>
            <a:off x="209864"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4</a:t>
            </a:r>
            <a:endParaRPr sz="500"/>
          </a:p>
        </p:txBody>
      </p:sp>
      <p:sp>
        <p:nvSpPr>
          <p:cNvPr id="431" name="Shape 431"/>
          <p:cNvSpPr/>
          <p:nvPr/>
        </p:nvSpPr>
        <p:spPr>
          <a:xfrm>
            <a:off x="209864"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5</a:t>
            </a:r>
            <a:endParaRPr sz="500"/>
          </a:p>
        </p:txBody>
      </p:sp>
      <p:sp>
        <p:nvSpPr>
          <p:cNvPr id="432" name="Shape 432"/>
          <p:cNvSpPr/>
          <p:nvPr/>
        </p:nvSpPr>
        <p:spPr>
          <a:xfrm>
            <a:off x="1649001" y="454556"/>
            <a:ext cx="1078200" cy="1078200"/>
          </a:xfrm>
          <a:prstGeom prst="ellipse">
            <a:avLst/>
          </a:prstGeom>
          <a:solidFill>
            <a:srgbClr val="741B4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33" name="Shape 433"/>
          <p:cNvSpPr txBox="1"/>
          <p:nvPr/>
        </p:nvSpPr>
        <p:spPr>
          <a:xfrm>
            <a:off x="1751986" y="800663"/>
            <a:ext cx="872400" cy="3861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1500">
                <a:solidFill>
                  <a:srgbClr val="F3F3F3"/>
                </a:solidFill>
              </a:rPr>
              <a:t>MEDA</a:t>
            </a:r>
            <a:endParaRPr sz="1500">
              <a:solidFill>
                <a:srgbClr val="F3F3F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439" name="Shape 439"/>
          <p:cNvPicPr preferRelativeResize="0"/>
          <p:nvPr/>
        </p:nvPicPr>
        <p:blipFill rotWithShape="1">
          <a:blip r:embed="rId3">
            <a:alphaModFix amt="27710"/>
          </a:blip>
          <a:srcRect b="0" l="43047" r="12710" t="0"/>
          <a:stretch/>
        </p:blipFill>
        <p:spPr>
          <a:xfrm>
            <a:off x="4530105" y="-38100"/>
            <a:ext cx="4635900" cy="5239500"/>
          </a:xfrm>
          <a:prstGeom prst="rect">
            <a:avLst/>
          </a:prstGeom>
          <a:noFill/>
          <a:ln>
            <a:noFill/>
          </a:ln>
        </p:spPr>
      </p:pic>
      <p:sp>
        <p:nvSpPr>
          <p:cNvPr id="440" name="Shape 440"/>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441" name="Shape 441"/>
          <p:cNvSpPr/>
          <p:nvPr/>
        </p:nvSpPr>
        <p:spPr>
          <a:xfrm>
            <a:off x="5608811" y="497800"/>
            <a:ext cx="3746700" cy="1076100"/>
          </a:xfrm>
          <a:prstGeom prst="rect">
            <a:avLst/>
          </a:prstGeom>
          <a:noFill/>
          <a:ln>
            <a:noFill/>
          </a:ln>
        </p:spPr>
        <p:txBody>
          <a:bodyPr anchorCtr="0" anchor="ctr" bIns="19050" lIns="19050" spcFirstLastPara="1" rIns="19050" wrap="square" tIns="19050">
            <a:noAutofit/>
          </a:bodyPr>
          <a:lstStyle/>
          <a:p>
            <a:pPr indent="0" lvl="0" marL="0" marR="0" rtl="0" algn="l">
              <a:lnSpc>
                <a:spcPct val="60000"/>
              </a:lnSpc>
              <a:spcBef>
                <a:spcPts val="0"/>
              </a:spcBef>
              <a:spcAft>
                <a:spcPts val="0"/>
              </a:spcAft>
              <a:buClr>
                <a:srgbClr val="1933A1"/>
              </a:buClr>
              <a:buFont typeface="Arial"/>
              <a:buNone/>
            </a:pPr>
            <a:r>
              <a:rPr b="0" i="0" lang="en" sz="3300" u="none" cap="none" strike="noStrike">
                <a:solidFill>
                  <a:srgbClr val="1933A1"/>
                </a:solidFill>
                <a:latin typeface="Arial"/>
                <a:ea typeface="Arial"/>
                <a:cs typeface="Arial"/>
                <a:sym typeface="Arial"/>
              </a:rPr>
              <a:t>Adelante</a:t>
            </a:r>
            <a:endParaRPr sz="500"/>
          </a:p>
          <a:p>
            <a:pPr indent="0" lvl="0" marL="0" marR="0" rtl="0" algn="l">
              <a:lnSpc>
                <a:spcPct val="60000"/>
              </a:lnSpc>
              <a:spcBef>
                <a:spcPts val="0"/>
              </a:spcBef>
              <a:spcAft>
                <a:spcPts val="0"/>
              </a:spcAft>
              <a:buClr>
                <a:srgbClr val="1933A1"/>
              </a:buClr>
              <a:buFont typeface="Arial"/>
              <a:buNone/>
            </a:pPr>
            <a:r>
              <a:rPr b="0" i="0" lang="en" sz="3300" u="none" cap="none" strike="noStrike">
                <a:solidFill>
                  <a:srgbClr val="1933A1"/>
                </a:solidFill>
                <a:latin typeface="Arial"/>
                <a:ea typeface="Arial"/>
                <a:cs typeface="Arial"/>
                <a:sym typeface="Arial"/>
              </a:rPr>
              <a:t>Fund</a:t>
            </a:r>
            <a:endParaRPr sz="500"/>
          </a:p>
        </p:txBody>
      </p:sp>
      <p:sp>
        <p:nvSpPr>
          <p:cNvPr id="442" name="Shape 442"/>
          <p:cNvSpPr/>
          <p:nvPr/>
        </p:nvSpPr>
        <p:spPr>
          <a:xfrm>
            <a:off x="4673452" y="104779"/>
            <a:ext cx="805500" cy="1862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1933A1"/>
              </a:buClr>
              <a:buFont typeface="Arial"/>
              <a:buNone/>
            </a:pPr>
            <a:r>
              <a:rPr b="0" i="0" lang="en" sz="11300" u="none" cap="none" strike="noStrike">
                <a:solidFill>
                  <a:srgbClr val="1933A1"/>
                </a:solidFill>
                <a:latin typeface="Arial"/>
                <a:ea typeface="Arial"/>
                <a:cs typeface="Arial"/>
                <a:sym typeface="Arial"/>
              </a:rPr>
              <a:t>5</a:t>
            </a:r>
            <a:endParaRPr sz="500"/>
          </a:p>
        </p:txBody>
      </p:sp>
      <p:sp>
        <p:nvSpPr>
          <p:cNvPr id="443" name="Shape 443"/>
          <p:cNvSpPr/>
          <p:nvPr/>
        </p:nvSpPr>
        <p:spPr>
          <a:xfrm>
            <a:off x="5328142" y="1634072"/>
            <a:ext cx="3347100" cy="30636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53585F"/>
              </a:buClr>
              <a:buFont typeface="Arial"/>
              <a:buNone/>
            </a:pPr>
            <a:r>
              <a:rPr b="0" i="0" lang="en" sz="1700" u="none" cap="none" strike="noStrike">
                <a:solidFill>
                  <a:srgbClr val="53585F"/>
                </a:solidFill>
                <a:latin typeface="Arial"/>
                <a:ea typeface="Arial"/>
                <a:cs typeface="Arial"/>
                <a:sym typeface="Arial"/>
              </a:rPr>
              <a:t>Micro lending program for small business owners:</a:t>
            </a:r>
            <a:endParaRPr sz="500"/>
          </a:p>
          <a:p>
            <a:pPr indent="-209550" lvl="0" marL="203200" marR="0" rtl="0" algn="l">
              <a:lnSpc>
                <a:spcPct val="90000"/>
              </a:lnSpc>
              <a:spcBef>
                <a:spcPts val="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Apply for $5,000-100,000 loan at 7-9% interest rate</a:t>
            </a:r>
            <a:endParaRPr sz="500"/>
          </a:p>
          <a:p>
            <a:pPr indent="-209550" lvl="0" marL="203200" marR="0" rtl="0" algn="l">
              <a:lnSpc>
                <a:spcPct val="90000"/>
              </a:lnSpc>
              <a:spcBef>
                <a:spcPts val="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Most important approval criteria: proven capacity to make the monthly loan payment</a:t>
            </a:r>
            <a:endParaRPr b="0" i="0" sz="1900" u="none" cap="none" strike="noStrike">
              <a:solidFill>
                <a:srgbClr val="000000"/>
              </a:solidFill>
              <a:latin typeface="Helvetica Neue"/>
              <a:ea typeface="Helvetica Neue"/>
              <a:cs typeface="Helvetica Neue"/>
              <a:sym typeface="Helvetica Neue"/>
            </a:endParaRPr>
          </a:p>
          <a:p>
            <a:pPr indent="-209550" lvl="0" marL="203200" marR="0" rtl="0" algn="l">
              <a:lnSpc>
                <a:spcPct val="90000"/>
              </a:lnSpc>
              <a:spcBef>
                <a:spcPts val="0"/>
              </a:spcBef>
              <a:spcAft>
                <a:spcPts val="0"/>
              </a:spcAft>
              <a:buClr>
                <a:srgbClr val="53585F"/>
              </a:buClr>
              <a:buSzPts val="1300"/>
              <a:buFont typeface="Arial"/>
              <a:buChar char="•"/>
            </a:pPr>
            <a:r>
              <a:rPr b="0" i="0" lang="en" sz="1700" u="none" cap="none" strike="noStrike">
                <a:solidFill>
                  <a:srgbClr val="53585F"/>
                </a:solidFill>
                <a:latin typeface="Arial"/>
                <a:ea typeface="Arial"/>
                <a:cs typeface="Arial"/>
                <a:sym typeface="Arial"/>
              </a:rPr>
              <a:t>No cost to apply and ITIN holders are encouraged to apply</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rgbClr val="53585F"/>
              </a:buClr>
              <a:buFont typeface="Arial"/>
              <a:buNone/>
            </a:pPr>
            <a:r>
              <a:t/>
            </a:r>
            <a:endParaRPr b="0" i="0" sz="1900" u="none" cap="none" strike="noStrike">
              <a:solidFill>
                <a:srgbClr val="000000"/>
              </a:solidFill>
              <a:latin typeface="Helvetica Neue"/>
              <a:ea typeface="Helvetica Neue"/>
              <a:cs typeface="Helvetica Neue"/>
              <a:sym typeface="Helvetica Neue"/>
            </a:endParaRPr>
          </a:p>
        </p:txBody>
      </p:sp>
      <p:sp>
        <p:nvSpPr>
          <p:cNvPr id="444" name="Shape 444"/>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3B1F4C"/>
              </a:buClr>
              <a:buFont typeface="Arial"/>
              <a:buNone/>
            </a:pPr>
            <a:r>
              <a:rPr b="0" baseline="30000" i="0" lang="en" sz="900" u="none" cap="none" strike="noStrike">
                <a:solidFill>
                  <a:srgbClr val="3B1F4C"/>
                </a:solidFill>
                <a:latin typeface="Arial"/>
                <a:ea typeface="Arial"/>
                <a:cs typeface="Arial"/>
                <a:sym typeface="Arial"/>
              </a:rPr>
              <a:t>MEDA</a:t>
            </a:r>
            <a:endParaRPr sz="500"/>
          </a:p>
        </p:txBody>
      </p:sp>
      <p:cxnSp>
        <p:nvCxnSpPr>
          <p:cNvPr id="445" name="Shape 445"/>
          <p:cNvCxnSpPr/>
          <p:nvPr/>
        </p:nvCxnSpPr>
        <p:spPr>
          <a:xfrm>
            <a:off x="283471" y="4714875"/>
            <a:ext cx="4053300" cy="0"/>
          </a:xfrm>
          <a:prstGeom prst="straightConnector1">
            <a:avLst/>
          </a:prstGeom>
          <a:noFill/>
          <a:ln cap="flat" cmpd="sng" w="12700">
            <a:solidFill>
              <a:srgbClr val="53585F">
                <a:alpha val="40000"/>
              </a:srgbClr>
            </a:solidFill>
            <a:prstDash val="solid"/>
            <a:miter lim="8000"/>
            <a:headEnd len="sm" w="sm" type="none"/>
            <a:tailEnd len="sm" w="sm" type="none"/>
          </a:ln>
        </p:spPr>
      </p:cxnSp>
      <p:sp>
        <p:nvSpPr>
          <p:cNvPr id="446" name="Shape 446"/>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447" name="Shape 447"/>
          <p:cNvSpPr/>
          <p:nvPr/>
        </p:nvSpPr>
        <p:spPr>
          <a:xfrm>
            <a:off x="-14161" y="-9525"/>
            <a:ext cx="4544400" cy="5204700"/>
          </a:xfrm>
          <a:prstGeom prst="rect">
            <a:avLst/>
          </a:prstGeom>
          <a:solidFill>
            <a:srgbClr val="DCDEE0"/>
          </a:solidFill>
          <a:ln>
            <a:noFill/>
          </a:ln>
          <a:effectLst>
            <a:outerShdw blurRad="38100" rotWithShape="0" dir="5400000" dist="25400">
              <a:srgbClr val="000000">
                <a:alpha val="1216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pic>
        <p:nvPicPr>
          <p:cNvPr id="448" name="Shape 448"/>
          <p:cNvPicPr preferRelativeResize="0"/>
          <p:nvPr/>
        </p:nvPicPr>
        <p:blipFill rotWithShape="1">
          <a:blip r:embed="rId3">
            <a:alphaModFix amt="21170"/>
          </a:blip>
          <a:srcRect b="4943" l="2281" r="56828" t="2992"/>
          <a:stretch/>
        </p:blipFill>
        <p:spPr>
          <a:xfrm>
            <a:off x="-22718" y="4167"/>
            <a:ext cx="4561500" cy="5135100"/>
          </a:xfrm>
          <a:prstGeom prst="rect">
            <a:avLst/>
          </a:prstGeom>
          <a:noFill/>
          <a:ln>
            <a:noFill/>
          </a:ln>
        </p:spPr>
      </p:pic>
      <p:cxnSp>
        <p:nvCxnSpPr>
          <p:cNvPr id="449" name="Shape 449"/>
          <p:cNvCxnSpPr/>
          <p:nvPr/>
        </p:nvCxnSpPr>
        <p:spPr>
          <a:xfrm>
            <a:off x="283471" y="4714875"/>
            <a:ext cx="4053300" cy="0"/>
          </a:xfrm>
          <a:prstGeom prst="straightConnector1">
            <a:avLst/>
          </a:prstGeom>
          <a:noFill/>
          <a:ln cap="flat" cmpd="sng" w="12700">
            <a:solidFill>
              <a:srgbClr val="53585F"/>
            </a:solidFill>
            <a:prstDash val="solid"/>
            <a:miter lim="8000"/>
            <a:headEnd len="sm" w="sm" type="none"/>
            <a:tailEnd len="sm" w="sm" type="none"/>
          </a:ln>
        </p:spPr>
      </p:cxnSp>
      <p:sp>
        <p:nvSpPr>
          <p:cNvPr id="450" name="Shape 45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451" name="Shape 451"/>
          <p:cNvSpPr/>
          <p:nvPr/>
        </p:nvSpPr>
        <p:spPr>
          <a:xfrm>
            <a:off x="582106" y="818745"/>
            <a:ext cx="3275400" cy="3275400"/>
          </a:xfrm>
          <a:prstGeom prst="ellipse">
            <a:avLst/>
          </a:prstGeom>
          <a:noFill/>
          <a:ln cap="flat" cmpd="sng" w="330200">
            <a:solidFill>
              <a:srgbClr val="FFFFFF">
                <a:alpha val="20000"/>
              </a:srgbClr>
            </a:solidFill>
            <a:prstDash val="solid"/>
            <a:miter lim="8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52" name="Shape 452"/>
          <p:cNvSpPr/>
          <p:nvPr/>
        </p:nvSpPr>
        <p:spPr>
          <a:xfrm>
            <a:off x="1683856" y="3396894"/>
            <a:ext cx="1078200" cy="1078200"/>
          </a:xfrm>
          <a:prstGeom prst="ellipse">
            <a:avLst/>
          </a:prstGeom>
          <a:solidFill>
            <a:srgbClr val="0197BF">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53" name="Shape 453"/>
          <p:cNvSpPr/>
          <p:nvPr/>
        </p:nvSpPr>
        <p:spPr>
          <a:xfrm>
            <a:off x="286366" y="2556882"/>
            <a:ext cx="1078200" cy="1078200"/>
          </a:xfrm>
          <a:prstGeom prst="ellipse">
            <a:avLst/>
          </a:prstGeom>
          <a:solidFill>
            <a:srgbClr val="ED4035">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54" name="Shape 454"/>
          <p:cNvSpPr/>
          <p:nvPr/>
        </p:nvSpPr>
        <p:spPr>
          <a:xfrm>
            <a:off x="3108442" y="2556882"/>
            <a:ext cx="1078200" cy="1078200"/>
          </a:xfrm>
          <a:prstGeom prst="ellipse">
            <a:avLst/>
          </a:prstGeom>
          <a:solidFill>
            <a:srgbClr val="009F4D">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55" name="Shape 455"/>
          <p:cNvSpPr/>
          <p:nvPr/>
        </p:nvSpPr>
        <p:spPr>
          <a:xfrm>
            <a:off x="286366" y="1140225"/>
            <a:ext cx="1078200" cy="1078200"/>
          </a:xfrm>
          <a:prstGeom prst="ellipse">
            <a:avLst/>
          </a:prstGeom>
          <a:solidFill>
            <a:srgbClr val="1833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56" name="Shape 456"/>
          <p:cNvSpPr/>
          <p:nvPr/>
        </p:nvSpPr>
        <p:spPr>
          <a:xfrm>
            <a:off x="3088119" y="1140225"/>
            <a:ext cx="1078200" cy="1078200"/>
          </a:xfrm>
          <a:prstGeom prst="ellipse">
            <a:avLst/>
          </a:prstGeom>
          <a:solidFill>
            <a:srgbClr val="6F4199">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57" name="Shape 457"/>
          <p:cNvSpPr/>
          <p:nvPr/>
        </p:nvSpPr>
        <p:spPr>
          <a:xfrm>
            <a:off x="1605369" y="389610"/>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t/>
            </a:r>
            <a:endParaRPr sz="500"/>
          </a:p>
        </p:txBody>
      </p:sp>
      <p:sp>
        <p:nvSpPr>
          <p:cNvPr id="458" name="Shape 458"/>
          <p:cNvSpPr/>
          <p:nvPr/>
        </p:nvSpPr>
        <p:spPr>
          <a:xfrm>
            <a:off x="3011617"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1</a:t>
            </a:r>
            <a:endParaRPr sz="500"/>
          </a:p>
        </p:txBody>
      </p:sp>
      <p:sp>
        <p:nvSpPr>
          <p:cNvPr id="459" name="Shape 459"/>
          <p:cNvSpPr/>
          <p:nvPr/>
        </p:nvSpPr>
        <p:spPr>
          <a:xfrm>
            <a:off x="3031940"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2</a:t>
            </a:r>
            <a:endParaRPr sz="500"/>
          </a:p>
        </p:txBody>
      </p:sp>
      <p:sp>
        <p:nvSpPr>
          <p:cNvPr id="460" name="Shape 460"/>
          <p:cNvSpPr/>
          <p:nvPr/>
        </p:nvSpPr>
        <p:spPr>
          <a:xfrm>
            <a:off x="1607354" y="3451591"/>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3</a:t>
            </a:r>
            <a:endParaRPr sz="500"/>
          </a:p>
        </p:txBody>
      </p:sp>
      <p:sp>
        <p:nvSpPr>
          <p:cNvPr id="461" name="Shape 461"/>
          <p:cNvSpPr/>
          <p:nvPr/>
        </p:nvSpPr>
        <p:spPr>
          <a:xfrm>
            <a:off x="209864"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4</a:t>
            </a:r>
            <a:endParaRPr sz="500"/>
          </a:p>
        </p:txBody>
      </p:sp>
      <p:sp>
        <p:nvSpPr>
          <p:cNvPr id="462" name="Shape 462"/>
          <p:cNvSpPr/>
          <p:nvPr/>
        </p:nvSpPr>
        <p:spPr>
          <a:xfrm>
            <a:off x="209864"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5</a:t>
            </a:r>
            <a:endParaRPr sz="500"/>
          </a:p>
        </p:txBody>
      </p:sp>
      <p:sp>
        <p:nvSpPr>
          <p:cNvPr id="463" name="Shape 463"/>
          <p:cNvSpPr/>
          <p:nvPr/>
        </p:nvSpPr>
        <p:spPr>
          <a:xfrm>
            <a:off x="1649001" y="454556"/>
            <a:ext cx="1078200" cy="1078200"/>
          </a:xfrm>
          <a:prstGeom prst="ellipse">
            <a:avLst/>
          </a:prstGeom>
          <a:solidFill>
            <a:srgbClr val="741B4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64" name="Shape 464"/>
          <p:cNvSpPr txBox="1"/>
          <p:nvPr/>
        </p:nvSpPr>
        <p:spPr>
          <a:xfrm>
            <a:off x="1751986" y="800663"/>
            <a:ext cx="872400" cy="3861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1500">
                <a:solidFill>
                  <a:srgbClr val="F3F3F3"/>
                </a:solidFill>
              </a:rPr>
              <a:t>MEDA</a:t>
            </a:r>
            <a:endParaRPr sz="1500">
              <a:solidFill>
                <a:srgbClr val="F3F3F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470" name="Shape 470"/>
          <p:cNvPicPr preferRelativeResize="0"/>
          <p:nvPr/>
        </p:nvPicPr>
        <p:blipFill rotWithShape="1">
          <a:blip r:embed="rId3">
            <a:alphaModFix amt="27710"/>
          </a:blip>
          <a:srcRect b="0" l="43047" r="12710" t="0"/>
          <a:stretch/>
        </p:blipFill>
        <p:spPr>
          <a:xfrm>
            <a:off x="4533055" y="-48000"/>
            <a:ext cx="4635900" cy="5239500"/>
          </a:xfrm>
          <a:prstGeom prst="rect">
            <a:avLst/>
          </a:prstGeom>
          <a:noFill/>
          <a:ln>
            <a:noFill/>
          </a:ln>
        </p:spPr>
      </p:pic>
      <p:sp>
        <p:nvSpPr>
          <p:cNvPr id="471" name="Shape 471"/>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472" name="Shape 472"/>
          <p:cNvSpPr/>
          <p:nvPr/>
        </p:nvSpPr>
        <p:spPr>
          <a:xfrm>
            <a:off x="4743200" y="116725"/>
            <a:ext cx="4752600" cy="1078200"/>
          </a:xfrm>
          <a:prstGeom prst="rect">
            <a:avLst/>
          </a:prstGeom>
          <a:noFill/>
          <a:ln>
            <a:noFill/>
          </a:ln>
        </p:spPr>
        <p:txBody>
          <a:bodyPr anchorCtr="0" anchor="ctr" bIns="19050" lIns="19050" spcFirstLastPara="1" rIns="19050" wrap="square" tIns="19050">
            <a:noAutofit/>
          </a:bodyPr>
          <a:lstStyle/>
          <a:p>
            <a:pPr indent="0" lvl="0" marL="0" marR="0" rtl="0" algn="l">
              <a:lnSpc>
                <a:spcPct val="60000"/>
              </a:lnSpc>
              <a:spcBef>
                <a:spcPts val="0"/>
              </a:spcBef>
              <a:spcAft>
                <a:spcPts val="0"/>
              </a:spcAft>
              <a:buClr>
                <a:srgbClr val="0197BF"/>
              </a:buClr>
              <a:buFont typeface="Arial"/>
              <a:buNone/>
            </a:pPr>
            <a:r>
              <a:rPr b="0" i="0" lang="en" sz="3300" u="none" cap="none" strike="noStrike">
                <a:solidFill>
                  <a:srgbClr val="0197BF"/>
                </a:solidFill>
                <a:latin typeface="Arial"/>
                <a:ea typeface="Arial"/>
                <a:cs typeface="Arial"/>
                <a:sym typeface="Arial"/>
              </a:rPr>
              <a:t>Housing</a:t>
            </a:r>
            <a:r>
              <a:rPr lang="en" sz="500"/>
              <a:t>      </a:t>
            </a:r>
            <a:r>
              <a:rPr b="0" i="0" lang="en" sz="3300" u="none" cap="none" strike="noStrike">
                <a:solidFill>
                  <a:srgbClr val="0197BF"/>
                </a:solidFill>
                <a:latin typeface="Arial"/>
                <a:ea typeface="Arial"/>
                <a:cs typeface="Arial"/>
                <a:sym typeface="Arial"/>
              </a:rPr>
              <a:t>Opportunities</a:t>
            </a:r>
            <a:endParaRPr sz="500"/>
          </a:p>
        </p:txBody>
      </p:sp>
      <p:sp>
        <p:nvSpPr>
          <p:cNvPr id="473" name="Shape 473"/>
          <p:cNvSpPr/>
          <p:nvPr/>
        </p:nvSpPr>
        <p:spPr>
          <a:xfrm>
            <a:off x="4842075" y="1251100"/>
            <a:ext cx="3826500" cy="29100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53585F"/>
              </a:buClr>
              <a:buFont typeface="Arial"/>
              <a:buNone/>
            </a:pPr>
            <a:r>
              <a:t/>
            </a:r>
            <a:endParaRPr sz="500"/>
          </a:p>
          <a:p>
            <a:pPr indent="0" lvl="0" marL="0" marR="0" rtl="0" algn="l">
              <a:lnSpc>
                <a:spcPct val="90000"/>
              </a:lnSpc>
              <a:spcBef>
                <a:spcPts val="400"/>
              </a:spcBef>
              <a:spcAft>
                <a:spcPts val="0"/>
              </a:spcAft>
              <a:buNone/>
            </a:pPr>
            <a:r>
              <a:rPr lang="en" sz="1700">
                <a:solidFill>
                  <a:srgbClr val="53585F"/>
                </a:solidFill>
              </a:rPr>
              <a:t>Rental opportunities: </a:t>
            </a:r>
            <a:endParaRPr sz="1700">
              <a:solidFill>
                <a:srgbClr val="53585F"/>
              </a:solidFill>
            </a:endParaRPr>
          </a:p>
          <a:p>
            <a:pPr indent="457200" lvl="0" marL="0" marR="0" rtl="0" algn="l">
              <a:lnSpc>
                <a:spcPct val="90000"/>
              </a:lnSpc>
              <a:spcBef>
                <a:spcPts val="400"/>
              </a:spcBef>
              <a:spcAft>
                <a:spcPts val="0"/>
              </a:spcAft>
              <a:buNone/>
            </a:pPr>
            <a:r>
              <a:rPr lang="en" sz="1700">
                <a:solidFill>
                  <a:srgbClr val="53585F"/>
                </a:solidFill>
              </a:rPr>
              <a:t>BMR rental application: </a:t>
            </a:r>
            <a:endParaRPr sz="1700">
              <a:solidFill>
                <a:srgbClr val="53585F"/>
              </a:solidFill>
            </a:endParaRPr>
          </a:p>
          <a:p>
            <a:pPr indent="-336550" lvl="0" marL="457200" marR="0" rtl="0" algn="l">
              <a:lnSpc>
                <a:spcPct val="90000"/>
              </a:lnSpc>
              <a:spcBef>
                <a:spcPts val="400"/>
              </a:spcBef>
              <a:spcAft>
                <a:spcPts val="0"/>
              </a:spcAft>
              <a:buClr>
                <a:srgbClr val="53585F"/>
              </a:buClr>
              <a:buSzPts val="1700"/>
              <a:buAutoNum type="arabicPeriod"/>
            </a:pPr>
            <a:r>
              <a:rPr lang="en" sz="1700">
                <a:solidFill>
                  <a:srgbClr val="53585F"/>
                </a:solidFill>
              </a:rPr>
              <a:t>Apply</a:t>
            </a:r>
            <a:endParaRPr sz="1700">
              <a:solidFill>
                <a:srgbClr val="53585F"/>
              </a:solidFill>
            </a:endParaRPr>
          </a:p>
          <a:p>
            <a:pPr indent="-336550" lvl="0" marL="457200" marR="0" rtl="0" algn="l">
              <a:lnSpc>
                <a:spcPct val="90000"/>
              </a:lnSpc>
              <a:spcBef>
                <a:spcPts val="0"/>
              </a:spcBef>
              <a:spcAft>
                <a:spcPts val="0"/>
              </a:spcAft>
              <a:buClr>
                <a:srgbClr val="53585F"/>
              </a:buClr>
              <a:buSzPts val="1700"/>
              <a:buAutoNum type="arabicPeriod"/>
            </a:pPr>
            <a:r>
              <a:rPr lang="en" sz="1700">
                <a:solidFill>
                  <a:srgbClr val="53585F"/>
                </a:solidFill>
              </a:rPr>
              <a:t>Identify your preference</a:t>
            </a:r>
            <a:endParaRPr sz="1700">
              <a:solidFill>
                <a:srgbClr val="53585F"/>
              </a:solidFill>
            </a:endParaRPr>
          </a:p>
          <a:p>
            <a:pPr indent="-336550" lvl="0" marL="457200" marR="0" rtl="0" algn="l">
              <a:lnSpc>
                <a:spcPct val="90000"/>
              </a:lnSpc>
              <a:spcBef>
                <a:spcPts val="0"/>
              </a:spcBef>
              <a:spcAft>
                <a:spcPts val="0"/>
              </a:spcAft>
              <a:buClr>
                <a:srgbClr val="53585F"/>
              </a:buClr>
              <a:buSzPts val="1700"/>
              <a:buAutoNum type="arabicPeriod"/>
            </a:pPr>
            <a:r>
              <a:rPr lang="en" sz="1700">
                <a:solidFill>
                  <a:srgbClr val="53585F"/>
                </a:solidFill>
              </a:rPr>
              <a:t>Check for lottery results</a:t>
            </a:r>
            <a:endParaRPr sz="1700">
              <a:solidFill>
                <a:srgbClr val="53585F"/>
              </a:solidFill>
            </a:endParaRPr>
          </a:p>
          <a:p>
            <a:pPr indent="-336550" lvl="0" marL="457200" marR="0" rtl="0" algn="l">
              <a:lnSpc>
                <a:spcPct val="90000"/>
              </a:lnSpc>
              <a:spcBef>
                <a:spcPts val="0"/>
              </a:spcBef>
              <a:spcAft>
                <a:spcPts val="0"/>
              </a:spcAft>
              <a:buClr>
                <a:srgbClr val="53585F"/>
              </a:buClr>
              <a:buSzPts val="1700"/>
              <a:buAutoNum type="arabicPeriod"/>
            </a:pPr>
            <a:r>
              <a:rPr lang="en" sz="1700">
                <a:solidFill>
                  <a:srgbClr val="53585F"/>
                </a:solidFill>
              </a:rPr>
              <a:t>Obtain the apartment</a:t>
            </a:r>
            <a:endParaRPr sz="1700">
              <a:solidFill>
                <a:srgbClr val="53585F"/>
              </a:solidFill>
            </a:endParaRPr>
          </a:p>
          <a:p>
            <a:pPr indent="-336550" lvl="0" marL="457200" marR="0" rtl="0" algn="l">
              <a:lnSpc>
                <a:spcPct val="90000"/>
              </a:lnSpc>
              <a:spcBef>
                <a:spcPts val="0"/>
              </a:spcBef>
              <a:spcAft>
                <a:spcPts val="0"/>
              </a:spcAft>
              <a:buClr>
                <a:srgbClr val="53585F"/>
              </a:buClr>
              <a:buSzPts val="1700"/>
              <a:buAutoNum type="arabicPeriod"/>
            </a:pPr>
            <a:r>
              <a:rPr lang="en" sz="1700">
                <a:solidFill>
                  <a:srgbClr val="53585F"/>
                </a:solidFill>
              </a:rPr>
              <a:t>Keep applying </a:t>
            </a:r>
            <a:endParaRPr sz="1700">
              <a:solidFill>
                <a:srgbClr val="53585F"/>
              </a:solidFill>
            </a:endParaRPr>
          </a:p>
          <a:p>
            <a:pPr indent="0" lvl="0" marL="0" marR="0" rtl="0" algn="l">
              <a:lnSpc>
                <a:spcPct val="90000"/>
              </a:lnSpc>
              <a:spcBef>
                <a:spcPts val="400"/>
              </a:spcBef>
              <a:spcAft>
                <a:spcPts val="0"/>
              </a:spcAft>
              <a:buNone/>
            </a:pPr>
            <a:r>
              <a:t/>
            </a:r>
            <a:endParaRPr sz="500"/>
          </a:p>
          <a:p>
            <a:pPr indent="0" lvl="0" marL="0" marR="0" rtl="0" algn="l">
              <a:lnSpc>
                <a:spcPct val="90000"/>
              </a:lnSpc>
              <a:spcBef>
                <a:spcPts val="400"/>
              </a:spcBef>
              <a:spcAft>
                <a:spcPts val="0"/>
              </a:spcAft>
              <a:buNone/>
            </a:pPr>
            <a:r>
              <a:t/>
            </a:r>
            <a:endParaRPr sz="500"/>
          </a:p>
        </p:txBody>
      </p:sp>
      <p:sp>
        <p:nvSpPr>
          <p:cNvPr id="474" name="Shape 474"/>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3B1F4C"/>
              </a:buClr>
              <a:buFont typeface="Arial"/>
              <a:buNone/>
            </a:pPr>
            <a:r>
              <a:rPr b="0" baseline="30000" i="0" lang="en" sz="900" u="none" cap="none" strike="noStrike">
                <a:solidFill>
                  <a:srgbClr val="3B1F4C"/>
                </a:solidFill>
                <a:latin typeface="Arial"/>
                <a:ea typeface="Arial"/>
                <a:cs typeface="Arial"/>
                <a:sym typeface="Arial"/>
              </a:rPr>
              <a:t>MEDA</a:t>
            </a:r>
            <a:endParaRPr sz="500"/>
          </a:p>
        </p:txBody>
      </p:sp>
      <p:cxnSp>
        <p:nvCxnSpPr>
          <p:cNvPr id="475" name="Shape 475"/>
          <p:cNvCxnSpPr/>
          <p:nvPr/>
        </p:nvCxnSpPr>
        <p:spPr>
          <a:xfrm>
            <a:off x="283471" y="4714875"/>
            <a:ext cx="4053300" cy="0"/>
          </a:xfrm>
          <a:prstGeom prst="straightConnector1">
            <a:avLst/>
          </a:prstGeom>
          <a:noFill/>
          <a:ln cap="flat" cmpd="sng" w="12700">
            <a:solidFill>
              <a:srgbClr val="53585F">
                <a:alpha val="40000"/>
              </a:srgbClr>
            </a:solidFill>
            <a:prstDash val="solid"/>
            <a:miter lim="8000"/>
            <a:headEnd len="sm" w="sm" type="none"/>
            <a:tailEnd len="sm" w="sm" type="none"/>
          </a:ln>
        </p:spPr>
      </p:cxnSp>
      <p:sp>
        <p:nvSpPr>
          <p:cNvPr id="476" name="Shape 476"/>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477" name="Shape 477"/>
          <p:cNvSpPr/>
          <p:nvPr/>
        </p:nvSpPr>
        <p:spPr>
          <a:xfrm>
            <a:off x="-14161" y="-9525"/>
            <a:ext cx="4544400" cy="5204700"/>
          </a:xfrm>
          <a:prstGeom prst="rect">
            <a:avLst/>
          </a:prstGeom>
          <a:solidFill>
            <a:srgbClr val="DCDEE0"/>
          </a:solidFill>
          <a:ln>
            <a:noFill/>
          </a:ln>
          <a:effectLst>
            <a:outerShdw blurRad="38100" rotWithShape="0" dir="5400000" dist="25400">
              <a:srgbClr val="000000">
                <a:alpha val="1216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pic>
        <p:nvPicPr>
          <p:cNvPr id="478" name="Shape 478"/>
          <p:cNvPicPr preferRelativeResize="0"/>
          <p:nvPr/>
        </p:nvPicPr>
        <p:blipFill rotWithShape="1">
          <a:blip r:embed="rId3">
            <a:alphaModFix amt="21170"/>
          </a:blip>
          <a:srcRect b="4943" l="2281" r="56828" t="2992"/>
          <a:stretch/>
        </p:blipFill>
        <p:spPr>
          <a:xfrm>
            <a:off x="-22725" y="4175"/>
            <a:ext cx="4265400" cy="5135100"/>
          </a:xfrm>
          <a:prstGeom prst="rect">
            <a:avLst/>
          </a:prstGeom>
          <a:noFill/>
          <a:ln>
            <a:noFill/>
          </a:ln>
        </p:spPr>
      </p:pic>
      <p:cxnSp>
        <p:nvCxnSpPr>
          <p:cNvPr id="479" name="Shape 479"/>
          <p:cNvCxnSpPr/>
          <p:nvPr/>
        </p:nvCxnSpPr>
        <p:spPr>
          <a:xfrm>
            <a:off x="283471" y="4714875"/>
            <a:ext cx="4053300" cy="0"/>
          </a:xfrm>
          <a:prstGeom prst="straightConnector1">
            <a:avLst/>
          </a:prstGeom>
          <a:noFill/>
          <a:ln cap="flat" cmpd="sng" w="12700">
            <a:solidFill>
              <a:srgbClr val="53585F"/>
            </a:solidFill>
            <a:prstDash val="solid"/>
            <a:miter lim="8000"/>
            <a:headEnd len="sm" w="sm" type="none"/>
            <a:tailEnd len="sm" w="sm" type="none"/>
          </a:ln>
        </p:spPr>
      </p:cxnSp>
      <p:sp>
        <p:nvSpPr>
          <p:cNvPr id="480" name="Shape 48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The journey</a:t>
            </a:r>
            <a:endParaRPr sz="500"/>
          </a:p>
        </p:txBody>
      </p:sp>
      <p:sp>
        <p:nvSpPr>
          <p:cNvPr id="481" name="Shape 481"/>
          <p:cNvSpPr/>
          <p:nvPr/>
        </p:nvSpPr>
        <p:spPr>
          <a:xfrm>
            <a:off x="582106" y="818745"/>
            <a:ext cx="3275400" cy="3275400"/>
          </a:xfrm>
          <a:prstGeom prst="ellipse">
            <a:avLst/>
          </a:prstGeom>
          <a:noFill/>
          <a:ln cap="flat" cmpd="sng" w="330200">
            <a:solidFill>
              <a:srgbClr val="FFFFFF">
                <a:alpha val="20000"/>
              </a:srgbClr>
            </a:solidFill>
            <a:prstDash val="solid"/>
            <a:miter lim="8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82" name="Shape 482"/>
          <p:cNvSpPr/>
          <p:nvPr/>
        </p:nvSpPr>
        <p:spPr>
          <a:xfrm>
            <a:off x="1683856" y="3396894"/>
            <a:ext cx="1078200" cy="1078200"/>
          </a:xfrm>
          <a:prstGeom prst="ellipse">
            <a:avLst/>
          </a:prstGeom>
          <a:solidFill>
            <a:srgbClr val="0197B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83" name="Shape 483"/>
          <p:cNvSpPr/>
          <p:nvPr/>
        </p:nvSpPr>
        <p:spPr>
          <a:xfrm>
            <a:off x="286366" y="2556882"/>
            <a:ext cx="1078200" cy="1078200"/>
          </a:xfrm>
          <a:prstGeom prst="ellipse">
            <a:avLst/>
          </a:prstGeom>
          <a:solidFill>
            <a:srgbClr val="ED4035">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84" name="Shape 484"/>
          <p:cNvSpPr/>
          <p:nvPr/>
        </p:nvSpPr>
        <p:spPr>
          <a:xfrm>
            <a:off x="3108442" y="2556882"/>
            <a:ext cx="1078200" cy="1078200"/>
          </a:xfrm>
          <a:prstGeom prst="ellipse">
            <a:avLst/>
          </a:prstGeom>
          <a:solidFill>
            <a:srgbClr val="009F4D">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85" name="Shape 485"/>
          <p:cNvSpPr/>
          <p:nvPr/>
        </p:nvSpPr>
        <p:spPr>
          <a:xfrm>
            <a:off x="286366" y="1140225"/>
            <a:ext cx="1078200" cy="1078200"/>
          </a:xfrm>
          <a:prstGeom prst="ellipse">
            <a:avLst/>
          </a:prstGeom>
          <a:solidFill>
            <a:srgbClr val="1833A0">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86" name="Shape 486"/>
          <p:cNvSpPr/>
          <p:nvPr/>
        </p:nvSpPr>
        <p:spPr>
          <a:xfrm>
            <a:off x="3088119" y="1140225"/>
            <a:ext cx="1078200" cy="1078200"/>
          </a:xfrm>
          <a:prstGeom prst="ellipse">
            <a:avLst/>
          </a:prstGeom>
          <a:solidFill>
            <a:srgbClr val="6F4199">
              <a:alpha val="2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87" name="Shape 487"/>
          <p:cNvSpPr/>
          <p:nvPr/>
        </p:nvSpPr>
        <p:spPr>
          <a:xfrm>
            <a:off x="3011617"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1</a:t>
            </a:r>
            <a:endParaRPr sz="500"/>
          </a:p>
        </p:txBody>
      </p:sp>
      <p:sp>
        <p:nvSpPr>
          <p:cNvPr id="488" name="Shape 488"/>
          <p:cNvSpPr/>
          <p:nvPr/>
        </p:nvSpPr>
        <p:spPr>
          <a:xfrm>
            <a:off x="3031940"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2</a:t>
            </a:r>
            <a:endParaRPr sz="500"/>
          </a:p>
        </p:txBody>
      </p:sp>
      <p:sp>
        <p:nvSpPr>
          <p:cNvPr id="489" name="Shape 489"/>
          <p:cNvSpPr/>
          <p:nvPr/>
        </p:nvSpPr>
        <p:spPr>
          <a:xfrm>
            <a:off x="1607354" y="3451591"/>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3</a:t>
            </a:r>
            <a:endParaRPr sz="500"/>
          </a:p>
        </p:txBody>
      </p:sp>
      <p:sp>
        <p:nvSpPr>
          <p:cNvPr id="490" name="Shape 490"/>
          <p:cNvSpPr/>
          <p:nvPr/>
        </p:nvSpPr>
        <p:spPr>
          <a:xfrm>
            <a:off x="209864" y="2611579"/>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4</a:t>
            </a:r>
            <a:endParaRPr sz="500"/>
          </a:p>
        </p:txBody>
      </p:sp>
      <p:sp>
        <p:nvSpPr>
          <p:cNvPr id="491" name="Shape 491"/>
          <p:cNvSpPr/>
          <p:nvPr/>
        </p:nvSpPr>
        <p:spPr>
          <a:xfrm>
            <a:off x="209864" y="1194922"/>
            <a:ext cx="1231200" cy="969000"/>
          </a:xfrm>
          <a:prstGeom prst="rect">
            <a:avLst/>
          </a:prstGeom>
          <a:noFill/>
          <a:ln>
            <a:noFill/>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FFFFFF"/>
              </a:buClr>
              <a:buFont typeface="Arial"/>
              <a:buNone/>
            </a:pPr>
            <a:r>
              <a:rPr b="0" i="0" lang="en" sz="3700" u="none" cap="none" strike="noStrike">
                <a:solidFill>
                  <a:srgbClr val="FFFFFF"/>
                </a:solidFill>
                <a:latin typeface="Arial"/>
                <a:ea typeface="Arial"/>
                <a:cs typeface="Arial"/>
                <a:sym typeface="Arial"/>
              </a:rPr>
              <a:t>5</a:t>
            </a:r>
            <a:endParaRPr sz="500"/>
          </a:p>
        </p:txBody>
      </p:sp>
      <p:sp>
        <p:nvSpPr>
          <p:cNvPr id="492" name="Shape 492"/>
          <p:cNvSpPr/>
          <p:nvPr/>
        </p:nvSpPr>
        <p:spPr>
          <a:xfrm>
            <a:off x="1649001" y="454556"/>
            <a:ext cx="1078200" cy="1078200"/>
          </a:xfrm>
          <a:prstGeom prst="ellipse">
            <a:avLst/>
          </a:prstGeom>
          <a:solidFill>
            <a:srgbClr val="741B4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493" name="Shape 493"/>
          <p:cNvSpPr txBox="1"/>
          <p:nvPr/>
        </p:nvSpPr>
        <p:spPr>
          <a:xfrm>
            <a:off x="1751986" y="800663"/>
            <a:ext cx="872400" cy="3861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1500">
                <a:solidFill>
                  <a:srgbClr val="F3F3F3"/>
                </a:solidFill>
              </a:rPr>
              <a:t>MEDA</a:t>
            </a:r>
            <a:endParaRPr sz="1500">
              <a:solidFill>
                <a:srgbClr val="F3F3F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type="title"/>
          </p:nvPr>
        </p:nvSpPr>
        <p:spPr>
          <a:xfrm>
            <a:off x="0" y="0"/>
            <a:ext cx="9144000" cy="712500"/>
          </a:xfrm>
          <a:prstGeom prst="rect">
            <a:avLst/>
          </a:prstGeom>
          <a:solidFill>
            <a:schemeClr val="accent4"/>
          </a:solidFill>
          <a:ln>
            <a:noFill/>
          </a:ln>
        </p:spPr>
        <p:txBody>
          <a:bodyPr anchorCtr="0" anchor="t" bIns="45700" lIns="91425" spcFirstLastPara="1" rIns="91425" wrap="square" tIns="45700">
            <a:noAutofit/>
          </a:bodyPr>
          <a:lstStyle/>
          <a:p>
            <a:pPr indent="-5079" lvl="0" marL="182880" marR="0" rtl="0" algn="l">
              <a:lnSpc>
                <a:spcPct val="100000"/>
              </a:lnSpc>
              <a:spcBef>
                <a:spcPts val="0"/>
              </a:spcBef>
              <a:spcAft>
                <a:spcPts val="0"/>
              </a:spcAft>
              <a:buClr>
                <a:schemeClr val="lt1"/>
              </a:buClr>
              <a:buFont typeface="Calibri"/>
              <a:buNone/>
            </a:pPr>
            <a:r>
              <a:rPr lang="en"/>
              <a:t>Where is the Information to Apply for Affordable Housing?</a:t>
            </a:r>
            <a:endParaRPr b="0" i="0" sz="2800" u="none" cap="none" strike="noStrike">
              <a:solidFill>
                <a:schemeClr val="lt1"/>
              </a:solidFill>
              <a:latin typeface="Calibri"/>
              <a:ea typeface="Calibri"/>
              <a:cs typeface="Calibri"/>
              <a:sym typeface="Calibri"/>
            </a:endParaRPr>
          </a:p>
        </p:txBody>
      </p:sp>
      <p:sp>
        <p:nvSpPr>
          <p:cNvPr id="499" name="Shape 499"/>
          <p:cNvSpPr txBox="1"/>
          <p:nvPr>
            <p:ph idx="1" type="body"/>
          </p:nvPr>
        </p:nvSpPr>
        <p:spPr>
          <a:xfrm>
            <a:off x="203201" y="712520"/>
            <a:ext cx="8763000" cy="4431000"/>
          </a:xfrm>
          <a:prstGeom prst="rect">
            <a:avLst/>
          </a:prstGeom>
          <a:solidFill>
            <a:schemeClr val="lt1"/>
          </a:solidFill>
          <a:ln>
            <a:noFill/>
          </a:ln>
        </p:spPr>
        <p:txBody>
          <a:bodyPr anchorCtr="0" anchor="t" bIns="0" lIns="0" spcFirstLastPara="1" rIns="0" wrap="square" tIns="0">
            <a:noAutofit/>
          </a:bodyPr>
          <a:lstStyle/>
          <a:p>
            <a:pPr indent="0" lvl="0" marL="38100" marR="0" rtl="0" algn="l">
              <a:lnSpc>
                <a:spcPct val="90000"/>
              </a:lnSpc>
              <a:spcBef>
                <a:spcPts val="0"/>
              </a:spcBef>
              <a:spcAft>
                <a:spcPts val="0"/>
              </a:spcAft>
              <a:buClr>
                <a:schemeClr val="dk1"/>
              </a:buClr>
              <a:buFont typeface="Arial"/>
              <a:buNone/>
            </a:pPr>
            <a:r>
              <a:t/>
            </a:r>
            <a:endParaRPr b="0" i="0" sz="3000" u="none" cap="none" strike="noStrike">
              <a:solidFill>
                <a:schemeClr val="dk1"/>
              </a:solidFill>
              <a:latin typeface="Calibri"/>
              <a:ea typeface="Calibri"/>
              <a:cs typeface="Calibri"/>
              <a:sym typeface="Calibri"/>
            </a:endParaRPr>
          </a:p>
          <a:p>
            <a:pPr indent="0" lvl="0" marL="38100" marR="0" rtl="0" algn="l">
              <a:lnSpc>
                <a:spcPct val="90000"/>
              </a:lnSpc>
              <a:spcBef>
                <a:spcPts val="720"/>
              </a:spcBef>
              <a:spcAft>
                <a:spcPts val="0"/>
              </a:spcAft>
              <a:buClr>
                <a:schemeClr val="dk1"/>
              </a:buClr>
              <a:buFont typeface="Arial"/>
              <a:buNone/>
            </a:pPr>
            <a:r>
              <a:t/>
            </a:r>
            <a:endParaRPr b="1" i="0" sz="30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lt1"/>
              </a:buClr>
              <a:buFont typeface="Arial"/>
              <a:buNone/>
            </a:pPr>
            <a:r>
              <a:t/>
            </a:r>
            <a:endParaRPr b="1" i="0" sz="2400" u="none" cap="none" strike="noStrike">
              <a:solidFill>
                <a:schemeClr val="dk1"/>
              </a:solidFill>
              <a:latin typeface="Calibri"/>
              <a:ea typeface="Calibri"/>
              <a:cs typeface="Calibri"/>
              <a:sym typeface="Calibri"/>
            </a:endParaRPr>
          </a:p>
        </p:txBody>
      </p:sp>
      <p:pic>
        <p:nvPicPr>
          <p:cNvPr id="500" name="Shape 500"/>
          <p:cNvPicPr preferRelativeResize="0"/>
          <p:nvPr/>
        </p:nvPicPr>
        <p:blipFill rotWithShape="1">
          <a:blip r:embed="rId3">
            <a:alphaModFix/>
          </a:blip>
          <a:srcRect b="0" l="0" r="0" t="0"/>
          <a:stretch/>
        </p:blipFill>
        <p:spPr>
          <a:xfrm>
            <a:off x="0" y="570886"/>
            <a:ext cx="9144000" cy="473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0" y="0"/>
            <a:ext cx="9144000" cy="712500"/>
          </a:xfrm>
          <a:prstGeom prst="rect">
            <a:avLst/>
          </a:prstGeom>
          <a:solidFill>
            <a:schemeClr val="accent4"/>
          </a:solidFill>
          <a:ln>
            <a:noFill/>
          </a:ln>
        </p:spPr>
        <p:txBody>
          <a:bodyPr anchorCtr="0" anchor="t" bIns="45700" lIns="91425" spcFirstLastPara="1" rIns="91425" wrap="square" tIns="45700">
            <a:noAutofit/>
          </a:bodyPr>
          <a:lstStyle/>
          <a:p>
            <a:pPr indent="-5079" lvl="0" marL="182880" marR="0" rtl="0" algn="l">
              <a:lnSpc>
                <a:spcPct val="100000"/>
              </a:lnSpc>
              <a:spcBef>
                <a:spcPts val="0"/>
              </a:spcBef>
              <a:spcAft>
                <a:spcPts val="0"/>
              </a:spcAft>
              <a:buClr>
                <a:schemeClr val="lt1"/>
              </a:buClr>
              <a:buFont typeface="Calibri"/>
              <a:buNone/>
            </a:pPr>
            <a:r>
              <a:rPr lang="en"/>
              <a:t>First Step: Register to Get Emails</a:t>
            </a:r>
            <a:endParaRPr b="0" i="0" sz="2800" u="none" cap="none" strike="noStrike">
              <a:solidFill>
                <a:schemeClr val="lt1"/>
              </a:solidFill>
              <a:latin typeface="Calibri"/>
              <a:ea typeface="Calibri"/>
              <a:cs typeface="Calibri"/>
              <a:sym typeface="Calibri"/>
            </a:endParaRPr>
          </a:p>
        </p:txBody>
      </p:sp>
      <p:sp>
        <p:nvSpPr>
          <p:cNvPr id="506" name="Shape 506"/>
          <p:cNvSpPr txBox="1"/>
          <p:nvPr>
            <p:ph idx="1" type="body"/>
          </p:nvPr>
        </p:nvSpPr>
        <p:spPr>
          <a:xfrm>
            <a:off x="0" y="712520"/>
            <a:ext cx="9144000" cy="4431000"/>
          </a:xfrm>
          <a:prstGeom prst="rect">
            <a:avLst/>
          </a:prstGeom>
          <a:solidFill>
            <a:schemeClr val="lt1"/>
          </a:solidFill>
          <a:ln>
            <a:noFill/>
          </a:ln>
        </p:spPr>
        <p:txBody>
          <a:bodyPr anchorCtr="0" anchor="t" bIns="0" lIns="0" spcFirstLastPara="1" rIns="0" wrap="square" tIns="0">
            <a:noAutofit/>
          </a:bodyPr>
          <a:lstStyle/>
          <a:p>
            <a:pPr indent="0" lvl="0" marL="38100" marR="0" rtl="0" algn="l">
              <a:lnSpc>
                <a:spcPct val="90000"/>
              </a:lnSpc>
              <a:spcBef>
                <a:spcPts val="0"/>
              </a:spcBef>
              <a:spcAft>
                <a:spcPts val="0"/>
              </a:spcAft>
              <a:buClr>
                <a:schemeClr val="dk1"/>
              </a:buClr>
              <a:buFont typeface="Arial"/>
              <a:buNone/>
            </a:pPr>
            <a:r>
              <a:t/>
            </a:r>
            <a:endParaRPr b="0" i="0" sz="3000" u="none" cap="none" strike="noStrike">
              <a:solidFill>
                <a:schemeClr val="dk1"/>
              </a:solidFill>
              <a:latin typeface="Calibri"/>
              <a:ea typeface="Calibri"/>
              <a:cs typeface="Calibri"/>
              <a:sym typeface="Calibri"/>
            </a:endParaRPr>
          </a:p>
          <a:p>
            <a:pPr indent="0" lvl="0" marL="38100" marR="0" rtl="0" algn="l">
              <a:lnSpc>
                <a:spcPct val="90000"/>
              </a:lnSpc>
              <a:spcBef>
                <a:spcPts val="0"/>
              </a:spcBef>
              <a:spcAft>
                <a:spcPts val="0"/>
              </a:spcAft>
              <a:buClr>
                <a:schemeClr val="dk1"/>
              </a:buClr>
              <a:buFont typeface="Arial"/>
              <a:buNone/>
            </a:pPr>
            <a:r>
              <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lt1"/>
              </a:buClr>
              <a:buFont typeface="Arial"/>
              <a:buNone/>
            </a:pPr>
            <a:r>
              <a:t/>
            </a:r>
            <a:endParaRPr b="1" i="0" sz="2400" u="none" cap="none" strike="noStrike">
              <a:solidFill>
                <a:schemeClr val="dk1"/>
              </a:solidFill>
              <a:latin typeface="Calibri"/>
              <a:ea typeface="Calibri"/>
              <a:cs typeface="Calibri"/>
              <a:sym typeface="Calibri"/>
            </a:endParaRPr>
          </a:p>
        </p:txBody>
      </p:sp>
      <p:pic>
        <p:nvPicPr>
          <p:cNvPr id="507" name="Shape 507"/>
          <p:cNvPicPr preferRelativeResize="0"/>
          <p:nvPr/>
        </p:nvPicPr>
        <p:blipFill rotWithShape="1">
          <a:blip r:embed="rId3">
            <a:alphaModFix/>
          </a:blip>
          <a:srcRect b="0" l="0" r="0" t="0"/>
          <a:stretch/>
        </p:blipFill>
        <p:spPr>
          <a:xfrm>
            <a:off x="0" y="712525"/>
            <a:ext cx="9144000" cy="4431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Shape 149"/>
          <p:cNvPicPr preferRelativeResize="0"/>
          <p:nvPr/>
        </p:nvPicPr>
        <p:blipFill rotWithShape="1">
          <a:blip r:embed="rId3">
            <a:alphaModFix/>
          </a:blip>
          <a:srcRect b="10040" l="24518" r="293" t="4722"/>
          <a:stretch/>
        </p:blipFill>
        <p:spPr>
          <a:xfrm>
            <a:off x="-22689" y="-7144"/>
            <a:ext cx="9189300" cy="5157900"/>
          </a:xfrm>
          <a:prstGeom prst="rect">
            <a:avLst/>
          </a:prstGeom>
          <a:noFill/>
          <a:ln>
            <a:noFill/>
          </a:ln>
        </p:spPr>
      </p:pic>
      <p:sp>
        <p:nvSpPr>
          <p:cNvPr id="150" name="Shape 15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sp>
        <p:nvSpPr>
          <p:cNvPr id="151" name="Shape 151"/>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152" name="Shape 152"/>
          <p:cNvSpPr/>
          <p:nvPr/>
        </p:nvSpPr>
        <p:spPr>
          <a:xfrm>
            <a:off x="519113" y="1014450"/>
            <a:ext cx="8113500" cy="31146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Arial"/>
              <a:buNone/>
            </a:pPr>
            <a:r>
              <a:rPr b="0" i="0" lang="en" sz="3400" u="none" cap="none" strike="noStrike">
                <a:solidFill>
                  <a:srgbClr val="FFFFFF"/>
                </a:solidFill>
                <a:latin typeface="Arial"/>
                <a:ea typeface="Arial"/>
                <a:cs typeface="Arial"/>
                <a:sym typeface="Arial"/>
              </a:rPr>
              <a:t>What is your name?</a:t>
            </a:r>
            <a:endParaRPr sz="500"/>
          </a:p>
          <a:p>
            <a:pPr indent="0" lvl="0" marL="0" marR="0" rtl="0" algn="l">
              <a:lnSpc>
                <a:spcPct val="100000"/>
              </a:lnSpc>
              <a:spcBef>
                <a:spcPts val="0"/>
              </a:spcBef>
              <a:spcAft>
                <a:spcPts val="0"/>
              </a:spcAft>
              <a:buClr>
                <a:srgbClr val="FFFFFF"/>
              </a:buClr>
              <a:buFont typeface="Arial"/>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Font typeface="Arial"/>
              <a:buNone/>
            </a:pPr>
            <a:r>
              <a:rPr b="0" i="0" lang="en" sz="3400" u="none" cap="none" strike="noStrike">
                <a:solidFill>
                  <a:srgbClr val="FFFFFF"/>
                </a:solidFill>
                <a:latin typeface="Arial"/>
                <a:ea typeface="Arial"/>
                <a:cs typeface="Arial"/>
                <a:sym typeface="Arial"/>
              </a:rPr>
              <a:t>If you had $1 million, what would you do with it?</a:t>
            </a:r>
            <a:endParaRPr sz="500"/>
          </a:p>
        </p:txBody>
      </p:sp>
      <p:cxnSp>
        <p:nvCxnSpPr>
          <p:cNvPr id="153" name="Shape 153"/>
          <p:cNvCxnSpPr/>
          <p:nvPr/>
        </p:nvCxnSpPr>
        <p:spPr>
          <a:xfrm>
            <a:off x="550171" y="4048125"/>
            <a:ext cx="787800" cy="0"/>
          </a:xfrm>
          <a:prstGeom prst="straightConnector1">
            <a:avLst/>
          </a:prstGeom>
          <a:noFill/>
          <a:ln cap="flat" cmpd="sng" w="177800">
            <a:solidFill>
              <a:srgbClr val="F4B628"/>
            </a:solidFill>
            <a:prstDash val="solid"/>
            <a:miter lim="8000"/>
            <a:headEnd len="sm" w="sm" type="none"/>
            <a:tailEnd len="sm" w="sm" type="none"/>
          </a:ln>
        </p:spPr>
      </p:cxnSp>
      <p:cxnSp>
        <p:nvCxnSpPr>
          <p:cNvPr id="154" name="Shape 154"/>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155" name="Shape 155"/>
          <p:cNvSpPr/>
          <p:nvPr/>
        </p:nvSpPr>
        <p:spPr>
          <a:xfrm>
            <a:off x="523875" y="733425"/>
            <a:ext cx="6991200" cy="3810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2200" u="none" cap="none" strike="noStrike">
                <a:solidFill>
                  <a:srgbClr val="F4B628"/>
                </a:solidFill>
                <a:latin typeface="Arial"/>
                <a:ea typeface="Arial"/>
                <a:cs typeface="Arial"/>
                <a:sym typeface="Arial"/>
              </a:rPr>
              <a:t>INTRODUCTIONS</a:t>
            </a:r>
            <a:endParaRPr sz="500"/>
          </a:p>
        </p:txBody>
      </p:sp>
      <p:sp>
        <p:nvSpPr>
          <p:cNvPr id="156" name="Shape 156"/>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Introduction</a:t>
            </a:r>
            <a:endParaRPr sz="500"/>
          </a:p>
        </p:txBody>
      </p:sp>
      <p:sp>
        <p:nvSpPr>
          <p:cNvPr id="157" name="Shape 157"/>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ph type="title"/>
          </p:nvPr>
        </p:nvSpPr>
        <p:spPr>
          <a:xfrm>
            <a:off x="0" y="0"/>
            <a:ext cx="9144000" cy="479700"/>
          </a:xfrm>
          <a:prstGeom prst="rect">
            <a:avLst/>
          </a:prstGeom>
          <a:solidFill>
            <a:schemeClr val="accent4"/>
          </a:solidFill>
          <a:ln>
            <a:noFill/>
          </a:ln>
        </p:spPr>
        <p:txBody>
          <a:bodyPr anchorCtr="0" anchor="t" bIns="45700" lIns="91425" spcFirstLastPara="1" rIns="91425" wrap="square" tIns="45700">
            <a:noAutofit/>
          </a:bodyPr>
          <a:lstStyle/>
          <a:p>
            <a:pPr indent="-5079" lvl="0" marL="182880" marR="0" rtl="0" algn="l">
              <a:lnSpc>
                <a:spcPct val="100000"/>
              </a:lnSpc>
              <a:spcBef>
                <a:spcPts val="0"/>
              </a:spcBef>
              <a:spcAft>
                <a:spcPts val="0"/>
              </a:spcAft>
              <a:buClr>
                <a:schemeClr val="lt1"/>
              </a:buClr>
              <a:buFont typeface="Calibri"/>
              <a:buNone/>
            </a:pPr>
            <a:r>
              <a:rPr lang="en"/>
              <a:t>Applying Online is Best!</a:t>
            </a:r>
            <a:endParaRPr b="0" i="0" sz="2800" u="none" cap="none" strike="noStrike">
              <a:solidFill>
                <a:schemeClr val="lt1"/>
              </a:solidFill>
              <a:latin typeface="Calibri"/>
              <a:ea typeface="Calibri"/>
              <a:cs typeface="Calibri"/>
              <a:sym typeface="Calibri"/>
            </a:endParaRPr>
          </a:p>
        </p:txBody>
      </p:sp>
      <p:sp>
        <p:nvSpPr>
          <p:cNvPr id="514" name="Shape 514"/>
          <p:cNvSpPr txBox="1"/>
          <p:nvPr>
            <p:ph idx="2" type="body"/>
          </p:nvPr>
        </p:nvSpPr>
        <p:spPr>
          <a:xfrm>
            <a:off x="0" y="479480"/>
            <a:ext cx="2667300" cy="4664100"/>
          </a:xfrm>
          <a:prstGeom prst="rect">
            <a:avLst/>
          </a:prstGeom>
          <a:solidFill>
            <a:schemeClr val="accent1"/>
          </a:solidFill>
          <a:ln>
            <a:noFill/>
          </a:ln>
        </p:spPr>
        <p:txBody>
          <a:bodyPr anchorCtr="0" anchor="t" bIns="274300" lIns="274300" spcFirstLastPara="1" rIns="274300" wrap="square" tIns="274300">
            <a:noAutofit/>
          </a:bodyPr>
          <a:lstStyle/>
          <a:p>
            <a:pPr indent="-173736" lvl="1" marL="173736" marR="0" rtl="0" algn="l">
              <a:lnSpc>
                <a:spcPct val="110000"/>
              </a:lnSpc>
              <a:spcBef>
                <a:spcPts val="0"/>
              </a:spcBef>
              <a:spcAft>
                <a:spcPts val="0"/>
              </a:spcAft>
              <a:buClr>
                <a:schemeClr val="lt1"/>
              </a:buClr>
              <a:buFont typeface="Arial"/>
              <a:buNone/>
            </a:pPr>
            <a:r>
              <a:rPr b="1" i="0" lang="en" sz="2400" u="none" cap="none" strike="noStrike">
                <a:solidFill>
                  <a:srgbClr val="000000"/>
                </a:solidFill>
                <a:latin typeface="Calibri"/>
                <a:ea typeface="Calibri"/>
                <a:cs typeface="Calibri"/>
                <a:sym typeface="Calibri"/>
              </a:rPr>
              <a:t>   </a:t>
            </a:r>
            <a:r>
              <a:rPr lang="en" sz="2400">
                <a:solidFill>
                  <a:srgbClr val="000000"/>
                </a:solidFill>
              </a:rPr>
              <a:t>If you have an email address, open your account on</a:t>
            </a:r>
            <a:r>
              <a:rPr b="1" i="0" lang="en" sz="2400" u="none" cap="none" strike="noStrike">
                <a:solidFill>
                  <a:srgbClr val="000000"/>
                </a:solidFill>
                <a:latin typeface="Calibri"/>
                <a:ea typeface="Calibri"/>
                <a:cs typeface="Calibri"/>
                <a:sym typeface="Calibri"/>
              </a:rPr>
              <a:t> D</a:t>
            </a:r>
            <a:r>
              <a:rPr lang="en" sz="2400">
                <a:solidFill>
                  <a:srgbClr val="000000"/>
                </a:solidFill>
              </a:rPr>
              <a:t>AHLIA</a:t>
            </a:r>
            <a:endParaRPr b="1" i="0" sz="2400" u="none" cap="none" strike="noStrike">
              <a:solidFill>
                <a:srgbClr val="000000"/>
              </a:solidFill>
              <a:latin typeface="Calibri"/>
              <a:ea typeface="Calibri"/>
              <a:cs typeface="Calibri"/>
              <a:sym typeface="Calibri"/>
            </a:endParaRPr>
          </a:p>
          <a:p>
            <a:pPr indent="-173736" lvl="1" marL="173736" marR="0" rtl="0" algn="l">
              <a:lnSpc>
                <a:spcPct val="110000"/>
              </a:lnSpc>
              <a:spcBef>
                <a:spcPts val="0"/>
              </a:spcBef>
              <a:spcAft>
                <a:spcPts val="0"/>
              </a:spcAft>
              <a:buClr>
                <a:schemeClr val="lt1"/>
              </a:buClr>
              <a:buFont typeface="Arial"/>
              <a:buNone/>
            </a:pPr>
            <a:r>
              <a:t/>
            </a:r>
            <a:endParaRPr sz="2400">
              <a:solidFill>
                <a:srgbClr val="000000"/>
              </a:solidFill>
            </a:endParaRPr>
          </a:p>
          <a:p>
            <a:pPr indent="-173736" lvl="1" marL="173736" marR="0" rtl="0" algn="l">
              <a:lnSpc>
                <a:spcPct val="110000"/>
              </a:lnSpc>
              <a:spcBef>
                <a:spcPts val="0"/>
              </a:spcBef>
              <a:spcAft>
                <a:spcPts val="0"/>
              </a:spcAft>
              <a:buClr>
                <a:schemeClr val="lt1"/>
              </a:buClr>
              <a:buFont typeface="Arial"/>
              <a:buNone/>
            </a:pPr>
            <a:r>
              <a:rPr b="1" i="0" lang="en" sz="2400" u="none" cap="none" strike="noStrike">
                <a:solidFill>
                  <a:srgbClr val="FFFFFF"/>
                </a:solidFill>
                <a:latin typeface="Calibri"/>
                <a:ea typeface="Calibri"/>
                <a:cs typeface="Calibri"/>
                <a:sym typeface="Calibri"/>
              </a:rPr>
              <a:t>-</a:t>
            </a:r>
            <a:r>
              <a:rPr lang="en" sz="2400">
                <a:solidFill>
                  <a:srgbClr val="FFFFFF"/>
                </a:solidFill>
              </a:rPr>
              <a:t>Full name</a:t>
            </a:r>
            <a:endParaRPr b="1" i="0" sz="2400" u="none" cap="none" strike="noStrike">
              <a:solidFill>
                <a:schemeClr val="lt1"/>
              </a:solidFill>
              <a:latin typeface="Calibri"/>
              <a:ea typeface="Calibri"/>
              <a:cs typeface="Calibri"/>
              <a:sym typeface="Calibri"/>
            </a:endParaRPr>
          </a:p>
          <a:p>
            <a:pPr indent="-173736" lvl="1" marL="173736" marR="0" rtl="0" algn="l">
              <a:lnSpc>
                <a:spcPct val="110000"/>
              </a:lnSpc>
              <a:spcBef>
                <a:spcPts val="0"/>
              </a:spcBef>
              <a:spcAft>
                <a:spcPts val="0"/>
              </a:spcAft>
              <a:buClr>
                <a:schemeClr val="lt1"/>
              </a:buClr>
              <a:buFont typeface="Arial"/>
              <a:buNone/>
            </a:pPr>
            <a:r>
              <a:rPr b="1" i="0" lang="en" sz="2400" u="none" cap="none" strike="noStrike">
                <a:solidFill>
                  <a:schemeClr val="lt1"/>
                </a:solidFill>
                <a:latin typeface="Calibri"/>
                <a:ea typeface="Calibri"/>
                <a:cs typeface="Calibri"/>
                <a:sym typeface="Calibri"/>
              </a:rPr>
              <a:t>-</a:t>
            </a:r>
            <a:r>
              <a:rPr lang="en" sz="2400"/>
              <a:t>Date of birth</a:t>
            </a:r>
            <a:endParaRPr b="1" i="0" sz="2400" u="none" cap="none" strike="noStrike">
              <a:solidFill>
                <a:schemeClr val="lt1"/>
              </a:solidFill>
              <a:latin typeface="Calibri"/>
              <a:ea typeface="Calibri"/>
              <a:cs typeface="Calibri"/>
              <a:sym typeface="Calibri"/>
            </a:endParaRPr>
          </a:p>
          <a:p>
            <a:pPr indent="-173736" lvl="1" marL="173736" marR="0" rtl="0" algn="l">
              <a:lnSpc>
                <a:spcPct val="110000"/>
              </a:lnSpc>
              <a:spcBef>
                <a:spcPts val="0"/>
              </a:spcBef>
              <a:spcAft>
                <a:spcPts val="0"/>
              </a:spcAft>
              <a:buClr>
                <a:schemeClr val="lt1"/>
              </a:buClr>
              <a:buFont typeface="Arial"/>
              <a:buNone/>
            </a:pPr>
            <a:r>
              <a:rPr b="1" i="0" lang="en" sz="2400" u="none" cap="none" strike="noStrike">
                <a:solidFill>
                  <a:schemeClr val="lt1"/>
                </a:solidFill>
                <a:latin typeface="Calibri"/>
                <a:ea typeface="Calibri"/>
                <a:cs typeface="Calibri"/>
                <a:sym typeface="Calibri"/>
              </a:rPr>
              <a:t>-</a:t>
            </a:r>
            <a:r>
              <a:rPr lang="en" sz="2400"/>
              <a:t>Password</a:t>
            </a:r>
            <a:endParaRPr b="1" i="0" sz="2400" u="none" cap="none" strike="noStrike">
              <a:solidFill>
                <a:schemeClr val="lt1"/>
              </a:solidFill>
              <a:latin typeface="Calibri"/>
              <a:ea typeface="Calibri"/>
              <a:cs typeface="Calibri"/>
              <a:sym typeface="Calibri"/>
            </a:endParaRPr>
          </a:p>
          <a:p>
            <a:pPr indent="-173736" lvl="1" marL="173736" marR="0" rtl="0" algn="l">
              <a:lnSpc>
                <a:spcPct val="110000"/>
              </a:lnSpc>
              <a:spcBef>
                <a:spcPts val="0"/>
              </a:spcBef>
              <a:spcAft>
                <a:spcPts val="0"/>
              </a:spcAft>
              <a:buClr>
                <a:schemeClr val="lt1"/>
              </a:buClr>
              <a:buFont typeface="Arial"/>
              <a:buNone/>
            </a:pPr>
            <a:r>
              <a:t/>
            </a:r>
            <a:endParaRPr b="1" i="0" sz="2400" u="none" cap="none" strike="noStrike">
              <a:solidFill>
                <a:srgbClr val="000000"/>
              </a:solidFill>
              <a:latin typeface="Calibri"/>
              <a:ea typeface="Calibri"/>
              <a:cs typeface="Calibri"/>
              <a:sym typeface="Calibri"/>
            </a:endParaRPr>
          </a:p>
        </p:txBody>
      </p:sp>
      <p:sp>
        <p:nvSpPr>
          <p:cNvPr id="515" name="Shape 515"/>
          <p:cNvSpPr txBox="1"/>
          <p:nvPr>
            <p:ph idx="2" type="body"/>
          </p:nvPr>
        </p:nvSpPr>
        <p:spPr>
          <a:xfrm>
            <a:off x="3425345" y="594813"/>
            <a:ext cx="5718600" cy="4542000"/>
          </a:xfrm>
          <a:prstGeom prst="rect">
            <a:avLst/>
          </a:prstGeom>
          <a:solidFill>
            <a:schemeClr val="accent5"/>
          </a:solidFill>
          <a:ln>
            <a:noFill/>
          </a:ln>
        </p:spPr>
        <p:txBody>
          <a:bodyPr anchorCtr="0" anchor="t" bIns="274300" lIns="274300" spcFirstLastPara="1" rIns="274300" wrap="square" tIns="274300">
            <a:noAutofit/>
          </a:bodyPr>
          <a:lstStyle/>
          <a:p>
            <a:pPr indent="0" lvl="1" marL="0" marR="0" rtl="0" algn="l">
              <a:lnSpc>
                <a:spcPct val="110000"/>
              </a:lnSpc>
              <a:spcBef>
                <a:spcPts val="0"/>
              </a:spcBef>
              <a:spcAft>
                <a:spcPts val="0"/>
              </a:spcAft>
              <a:buClr>
                <a:schemeClr val="lt1"/>
              </a:buClr>
              <a:buFont typeface="Arial"/>
              <a:buNone/>
            </a:pPr>
            <a:r>
              <a:rPr b="1" i="0" lang="en" sz="2800" u="none" cap="none" strike="noStrike">
                <a:solidFill>
                  <a:schemeClr val="dk1"/>
                </a:solidFill>
                <a:latin typeface="Calibri"/>
                <a:ea typeface="Calibri"/>
                <a:cs typeface="Calibri"/>
                <a:sym typeface="Calibri"/>
              </a:rPr>
              <a:t>How to apply</a:t>
            </a:r>
            <a:r>
              <a:rPr b="1" i="0" lang="en" sz="2800" u="none" cap="none" strike="noStrike">
                <a:solidFill>
                  <a:schemeClr val="lt1"/>
                </a:solidFill>
                <a:latin typeface="Calibri"/>
                <a:ea typeface="Calibri"/>
                <a:cs typeface="Calibri"/>
                <a:sym typeface="Calibri"/>
              </a:rPr>
              <a:t>: como aplicar</a:t>
            </a:r>
            <a:endParaRPr b="1" i="0" sz="2800" u="none" cap="none" strike="noStrike">
              <a:solidFill>
                <a:schemeClr val="lt1"/>
              </a:solidFill>
              <a:latin typeface="Calibri"/>
              <a:ea typeface="Calibri"/>
              <a:cs typeface="Calibri"/>
              <a:sym typeface="Calibri"/>
            </a:endParaRPr>
          </a:p>
          <a:p>
            <a:pPr indent="0" lvl="1" marL="0" marR="0" rtl="0" algn="l">
              <a:lnSpc>
                <a:spcPct val="110000"/>
              </a:lnSpc>
              <a:spcBef>
                <a:spcPts val="0"/>
              </a:spcBef>
              <a:spcAft>
                <a:spcPts val="0"/>
              </a:spcAft>
              <a:buClr>
                <a:schemeClr val="lt1"/>
              </a:buClr>
              <a:buFont typeface="Arial"/>
              <a:buNone/>
            </a:pPr>
            <a:r>
              <a:rPr b="1" i="0" lang="en" sz="2800" u="none" cap="none" strike="noStrike">
                <a:solidFill>
                  <a:srgbClr val="000000"/>
                </a:solidFill>
                <a:latin typeface="Calibri"/>
                <a:ea typeface="Calibri"/>
                <a:cs typeface="Calibri"/>
                <a:sym typeface="Calibri"/>
              </a:rPr>
              <a:t>Get a paper application</a:t>
            </a:r>
            <a:r>
              <a:rPr b="1" i="0" lang="en" sz="2800" u="none" cap="none" strike="noStrike">
                <a:solidFill>
                  <a:schemeClr val="lt1"/>
                </a:solidFill>
                <a:latin typeface="Calibri"/>
                <a:ea typeface="Calibri"/>
                <a:cs typeface="Calibri"/>
                <a:sym typeface="Calibri"/>
              </a:rPr>
              <a:t>: obtenga su aplicación en la oficina o la puede bajar del Internet -</a:t>
            </a:r>
            <a:r>
              <a:rPr b="1" i="0" lang="en" sz="2800" u="none" cap="none" strike="noStrike">
                <a:solidFill>
                  <a:srgbClr val="3366FF"/>
                </a:solidFill>
                <a:latin typeface="Calibri"/>
                <a:ea typeface="Calibri"/>
                <a:cs typeface="Calibri"/>
                <a:sym typeface="Calibri"/>
              </a:rPr>
              <a:t>Download application</a:t>
            </a:r>
            <a:r>
              <a:rPr b="1" i="0" lang="en" sz="2800" u="none" cap="none" strike="noStrike">
                <a:solidFill>
                  <a:schemeClr val="lt1"/>
                </a:solidFill>
                <a:latin typeface="Calibri"/>
                <a:ea typeface="Calibri"/>
                <a:cs typeface="Calibri"/>
                <a:sym typeface="Calibri"/>
              </a:rPr>
              <a:t>- </a:t>
            </a:r>
            <a:endParaRPr b="1" i="0" sz="2800" u="none" cap="none" strike="noStrike">
              <a:solidFill>
                <a:schemeClr val="lt1"/>
              </a:solidFill>
              <a:latin typeface="Calibri"/>
              <a:ea typeface="Calibri"/>
              <a:cs typeface="Calibri"/>
              <a:sym typeface="Calibri"/>
            </a:endParaRPr>
          </a:p>
          <a:p>
            <a:pPr indent="0" lvl="0" marL="0" marR="0" rtl="0" algn="l">
              <a:lnSpc>
                <a:spcPct val="108333"/>
              </a:lnSpc>
              <a:spcBef>
                <a:spcPts val="300"/>
              </a:spcBef>
              <a:spcAft>
                <a:spcPts val="0"/>
              </a:spcAft>
              <a:buClr>
                <a:schemeClr val="lt1"/>
              </a:buClr>
              <a:buFont typeface="Arial"/>
              <a:buNone/>
            </a:pPr>
            <a:r>
              <a:rPr b="1" i="0" lang="en" sz="2400" u="none" cap="none" strike="noStrike">
                <a:solidFill>
                  <a:schemeClr val="dk1"/>
                </a:solidFill>
                <a:latin typeface="Calibri"/>
                <a:ea typeface="Calibri"/>
                <a:cs typeface="Calibri"/>
                <a:sym typeface="Calibri"/>
              </a:rPr>
              <a:t>Submit a Paper application</a:t>
            </a:r>
            <a:r>
              <a:rPr b="1" i="0" lang="en" sz="2400" u="none" cap="none" strike="noStrike">
                <a:solidFill>
                  <a:schemeClr val="lt1"/>
                </a:solidFill>
                <a:latin typeface="Calibri"/>
                <a:ea typeface="Calibri"/>
                <a:cs typeface="Calibri"/>
                <a:sym typeface="Calibri"/>
              </a:rPr>
              <a:t>: Entregarla en la oficina o enviarla por correo antes del plazo</a:t>
            </a:r>
            <a:endParaRPr b="1" i="0" sz="2400" u="none" cap="none" strike="noStrike">
              <a:solidFill>
                <a:schemeClr val="lt1"/>
              </a:solidFill>
              <a:latin typeface="Calibri"/>
              <a:ea typeface="Calibri"/>
              <a:cs typeface="Calibri"/>
              <a:sym typeface="Calibri"/>
            </a:endParaRPr>
          </a:p>
          <a:p>
            <a:pPr indent="0" lvl="0" marL="0" marR="0" rtl="0" algn="l">
              <a:lnSpc>
                <a:spcPct val="108333"/>
              </a:lnSpc>
              <a:spcBef>
                <a:spcPts val="300"/>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a:p>
            <a:pPr indent="0" lvl="0" marL="0" marR="0" rtl="0" algn="l">
              <a:lnSpc>
                <a:spcPct val="108333"/>
              </a:lnSpc>
              <a:spcBef>
                <a:spcPts val="432"/>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a:p>
            <a:pPr indent="0" lvl="0" marL="0" marR="0" rtl="0" algn="l">
              <a:lnSpc>
                <a:spcPct val="108333"/>
              </a:lnSpc>
              <a:spcBef>
                <a:spcPts val="432"/>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a:p>
            <a:pPr indent="-173736" lvl="1" marL="173736" marR="0" rtl="0" algn="l">
              <a:lnSpc>
                <a:spcPct val="110000"/>
              </a:lnSpc>
              <a:spcBef>
                <a:spcPts val="1032"/>
              </a:spcBef>
              <a:spcAft>
                <a:spcPts val="0"/>
              </a:spcAft>
              <a:buClr>
                <a:schemeClr val="lt1"/>
              </a:buClr>
              <a:buFont typeface="Arial"/>
              <a:buNone/>
            </a:pPr>
            <a:r>
              <a:t/>
            </a:r>
            <a:endParaRPr b="1" i="0" sz="2000" u="none" cap="none" strike="noStrike">
              <a:solidFill>
                <a:schemeClr val="lt1"/>
              </a:solidFill>
              <a:latin typeface="Calibri"/>
              <a:ea typeface="Calibri"/>
              <a:cs typeface="Calibri"/>
              <a:sym typeface="Calibri"/>
            </a:endParaRPr>
          </a:p>
          <a:p>
            <a:pPr indent="0" lvl="0" marL="0" marR="0" rtl="0" algn="l">
              <a:lnSpc>
                <a:spcPct val="108333"/>
              </a:lnSpc>
              <a:spcBef>
                <a:spcPts val="300"/>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a:p>
            <a:pPr indent="-173736" lvl="1" marL="173736" marR="0" rtl="0" algn="l">
              <a:lnSpc>
                <a:spcPct val="110000"/>
              </a:lnSpc>
              <a:spcBef>
                <a:spcPts val="1032"/>
              </a:spcBef>
              <a:spcAft>
                <a:spcPts val="0"/>
              </a:spcAft>
              <a:buClr>
                <a:schemeClr val="lt1"/>
              </a:buClr>
              <a:buFont typeface="Arial"/>
              <a:buNone/>
            </a:pPr>
            <a:r>
              <a:t/>
            </a:r>
            <a:endParaRPr b="1" i="0" sz="2000" u="none" cap="none" strike="noStrike">
              <a:solidFill>
                <a:schemeClr val="lt1"/>
              </a:solidFill>
              <a:latin typeface="Calibri"/>
              <a:ea typeface="Calibri"/>
              <a:cs typeface="Calibri"/>
              <a:sym typeface="Calibri"/>
            </a:endParaRPr>
          </a:p>
          <a:p>
            <a:pPr indent="0" lvl="0" marL="0" marR="0" rtl="0" algn="l">
              <a:lnSpc>
                <a:spcPct val="108333"/>
              </a:lnSpc>
              <a:spcBef>
                <a:spcPts val="300"/>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a:p>
            <a:pPr indent="0" lvl="0" marL="0" marR="0" rtl="0" algn="l">
              <a:lnSpc>
                <a:spcPct val="108333"/>
              </a:lnSpc>
              <a:spcBef>
                <a:spcPts val="432"/>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p:txBody>
      </p:sp>
      <p:pic>
        <p:nvPicPr>
          <p:cNvPr id="516" name="Shape 516"/>
          <p:cNvPicPr preferRelativeResize="0"/>
          <p:nvPr/>
        </p:nvPicPr>
        <p:blipFill rotWithShape="1">
          <a:blip r:embed="rId3">
            <a:alphaModFix/>
          </a:blip>
          <a:srcRect b="0" l="0" r="0" t="0"/>
          <a:stretch/>
        </p:blipFill>
        <p:spPr>
          <a:xfrm>
            <a:off x="2667400" y="479825"/>
            <a:ext cx="6580200" cy="4664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Shape 521"/>
          <p:cNvSpPr txBox="1"/>
          <p:nvPr>
            <p:ph idx="1" type="body"/>
          </p:nvPr>
        </p:nvSpPr>
        <p:spPr>
          <a:xfrm>
            <a:off x="250825" y="1086450"/>
            <a:ext cx="8639100" cy="1561500"/>
          </a:xfrm>
          <a:prstGeom prst="rect">
            <a:avLst/>
          </a:prstGeom>
        </p:spPr>
        <p:txBody>
          <a:bodyPr anchorCtr="0" anchor="t" bIns="91425" lIns="91425" spcFirstLastPara="1" rIns="91425" wrap="square" tIns="91425">
            <a:noAutofit/>
          </a:bodyPr>
          <a:lstStyle/>
          <a:p>
            <a:pPr indent="0" lvl="0" marL="0">
              <a:spcBef>
                <a:spcPts val="480"/>
              </a:spcBef>
              <a:spcAft>
                <a:spcPts val="0"/>
              </a:spcAft>
              <a:buNone/>
            </a:pPr>
            <a:r>
              <a:rPr lang="en"/>
              <a:t>dljkl</a:t>
            </a:r>
            <a:endParaRPr/>
          </a:p>
        </p:txBody>
      </p:sp>
      <p:sp>
        <p:nvSpPr>
          <p:cNvPr id="522" name="Shape 522"/>
          <p:cNvSpPr txBox="1"/>
          <p:nvPr>
            <p:ph idx="2" type="body"/>
          </p:nvPr>
        </p:nvSpPr>
        <p:spPr>
          <a:xfrm>
            <a:off x="190000" y="770100"/>
            <a:ext cx="8839800" cy="4194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0" lang="en" sz="1800">
                <a:latin typeface="Arial"/>
                <a:ea typeface="Arial"/>
                <a:cs typeface="Arial"/>
                <a:sym typeface="Arial"/>
              </a:rPr>
              <a:t>There are multiple types of preferences based on developer, property management and MOHCD. But the three listed are the most frequent categories:</a:t>
            </a:r>
            <a:endParaRPr b="0" sz="1800">
              <a:latin typeface="Arial"/>
              <a:ea typeface="Arial"/>
              <a:cs typeface="Arial"/>
              <a:sym typeface="Arial"/>
            </a:endParaRPr>
          </a:p>
          <a:p>
            <a:pPr indent="0" lvl="0" marL="0" rtl="0">
              <a:lnSpc>
                <a:spcPct val="100000"/>
              </a:lnSpc>
              <a:spcBef>
                <a:spcPts val="0"/>
              </a:spcBef>
              <a:spcAft>
                <a:spcPts val="0"/>
              </a:spcAft>
              <a:buNone/>
            </a:pPr>
            <a:r>
              <a:t/>
            </a:r>
            <a:endParaRPr b="0" sz="1800">
              <a:latin typeface="Arial"/>
              <a:ea typeface="Arial"/>
              <a:cs typeface="Arial"/>
              <a:sym typeface="Arial"/>
            </a:endParaRPr>
          </a:p>
          <a:p>
            <a:pPr indent="-342900" lvl="0" marL="457200" rtl="0">
              <a:lnSpc>
                <a:spcPct val="100000"/>
              </a:lnSpc>
              <a:spcBef>
                <a:spcPts val="0"/>
              </a:spcBef>
              <a:spcAft>
                <a:spcPts val="0"/>
              </a:spcAft>
              <a:buSzPts val="1800"/>
              <a:buFont typeface="Arial"/>
              <a:buChar char="●"/>
            </a:pPr>
            <a:r>
              <a:rPr b="0" lang="en" sz="1800">
                <a:latin typeface="Arial"/>
                <a:ea typeface="Arial"/>
                <a:cs typeface="Arial"/>
                <a:sym typeface="Arial"/>
              </a:rPr>
              <a:t>Live/Work In San Francisco: This preference is given to all applicants who attach a document to their application that verifies they live or work in San Francisco. Applicants must choose from a list of documents to be eligible. </a:t>
            </a:r>
            <a:endParaRPr b="0" sz="1800">
              <a:latin typeface="Arial"/>
              <a:ea typeface="Arial"/>
              <a:cs typeface="Arial"/>
              <a:sym typeface="Arial"/>
            </a:endParaRPr>
          </a:p>
          <a:p>
            <a:pPr indent="0" lvl="0" marL="0" rtl="0">
              <a:lnSpc>
                <a:spcPct val="100000"/>
              </a:lnSpc>
              <a:spcBef>
                <a:spcPts val="0"/>
              </a:spcBef>
              <a:spcAft>
                <a:spcPts val="0"/>
              </a:spcAft>
              <a:buNone/>
            </a:pPr>
            <a:r>
              <a:t/>
            </a:r>
            <a:endParaRPr b="0" sz="1800">
              <a:latin typeface="Arial"/>
              <a:ea typeface="Arial"/>
              <a:cs typeface="Arial"/>
              <a:sym typeface="Arial"/>
            </a:endParaRPr>
          </a:p>
          <a:p>
            <a:pPr indent="-342900" lvl="0" marL="457200" rtl="0">
              <a:lnSpc>
                <a:spcPct val="100000"/>
              </a:lnSpc>
              <a:spcBef>
                <a:spcPts val="0"/>
              </a:spcBef>
              <a:spcAft>
                <a:spcPts val="0"/>
              </a:spcAft>
              <a:buSzPts val="1800"/>
              <a:buFont typeface="Arial"/>
              <a:buChar char="●"/>
            </a:pPr>
            <a:r>
              <a:rPr b="0" lang="en" sz="1800">
                <a:latin typeface="Arial"/>
                <a:ea typeface="Arial"/>
                <a:cs typeface="Arial"/>
                <a:sym typeface="Arial"/>
              </a:rPr>
              <a:t>Displaced Tenant Housing Preference (DTHP): This preference is given to applicants who have been evicted through Ellis Act (Owner Move In) or have been victim to a residential fire in their home</a:t>
            </a:r>
            <a:endParaRPr b="0" sz="1800">
              <a:latin typeface="Arial"/>
              <a:ea typeface="Arial"/>
              <a:cs typeface="Arial"/>
              <a:sym typeface="Arial"/>
            </a:endParaRPr>
          </a:p>
          <a:p>
            <a:pPr indent="0" lvl="0" marL="0" rtl="0">
              <a:lnSpc>
                <a:spcPct val="100000"/>
              </a:lnSpc>
              <a:spcBef>
                <a:spcPts val="0"/>
              </a:spcBef>
              <a:spcAft>
                <a:spcPts val="0"/>
              </a:spcAft>
              <a:buNone/>
            </a:pPr>
            <a:r>
              <a:t/>
            </a:r>
            <a:endParaRPr b="0" sz="1800">
              <a:latin typeface="Arial"/>
              <a:ea typeface="Arial"/>
              <a:cs typeface="Arial"/>
              <a:sym typeface="Arial"/>
            </a:endParaRPr>
          </a:p>
          <a:p>
            <a:pPr indent="-342900" lvl="0" marL="457200" rtl="0">
              <a:lnSpc>
                <a:spcPct val="100000"/>
              </a:lnSpc>
              <a:spcBef>
                <a:spcPts val="0"/>
              </a:spcBef>
              <a:spcAft>
                <a:spcPts val="0"/>
              </a:spcAft>
              <a:buSzPts val="1800"/>
              <a:buFont typeface="Arial"/>
              <a:buChar char="●"/>
            </a:pPr>
            <a:r>
              <a:rPr b="0" lang="en" sz="1800">
                <a:latin typeface="Arial"/>
                <a:ea typeface="Arial"/>
                <a:cs typeface="Arial"/>
                <a:sym typeface="Arial"/>
              </a:rPr>
              <a:t> Certificate of Preference (COP): Certificate of preference was given to folks who were displaced in the 1970s from HUD redevelopment actions in the Fillmore District </a:t>
            </a:r>
            <a:endParaRPr b="0" sz="1800">
              <a:latin typeface="Arial"/>
              <a:ea typeface="Arial"/>
              <a:cs typeface="Arial"/>
              <a:sym typeface="Arial"/>
            </a:endParaRPr>
          </a:p>
        </p:txBody>
      </p:sp>
      <p:sp>
        <p:nvSpPr>
          <p:cNvPr id="523" name="Shape 523"/>
          <p:cNvSpPr txBox="1"/>
          <p:nvPr>
            <p:ph type="title"/>
          </p:nvPr>
        </p:nvSpPr>
        <p:spPr>
          <a:xfrm>
            <a:off x="0" y="0"/>
            <a:ext cx="9144000" cy="770100"/>
          </a:xfrm>
          <a:prstGeom prst="rect">
            <a:avLst/>
          </a:prstGeom>
        </p:spPr>
        <p:txBody>
          <a:bodyPr anchorCtr="0" anchor="t" bIns="91425" lIns="91425" spcFirstLastPara="1" rIns="91425" wrap="square" tIns="91425">
            <a:noAutofit/>
          </a:bodyPr>
          <a:lstStyle/>
          <a:p>
            <a:pPr indent="-5079" lvl="0" marL="182880">
              <a:spcBef>
                <a:spcPts val="0"/>
              </a:spcBef>
              <a:spcAft>
                <a:spcPts val="0"/>
              </a:spcAft>
              <a:buNone/>
            </a:pPr>
            <a:r>
              <a:rPr b="1" lang="en" sz="3000"/>
              <a:t>BMR Rental Lottery Preferences</a:t>
            </a:r>
            <a:endParaRPr b="1"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Shape 529"/>
          <p:cNvSpPr txBox="1"/>
          <p:nvPr>
            <p:ph idx="2" type="body"/>
          </p:nvPr>
        </p:nvSpPr>
        <p:spPr>
          <a:xfrm>
            <a:off x="0" y="479825"/>
            <a:ext cx="9144000" cy="4663800"/>
          </a:xfrm>
          <a:prstGeom prst="rect">
            <a:avLst/>
          </a:prstGeom>
          <a:solidFill>
            <a:schemeClr val="accent1">
              <a:alpha val="80000"/>
            </a:schemeClr>
          </a:solidFill>
          <a:ln cap="flat" cmpd="sng" w="12700">
            <a:solidFill>
              <a:srgbClr val="7F7F7F"/>
            </a:solidFill>
            <a:prstDash val="solid"/>
            <a:round/>
            <a:headEnd len="sm" w="sm" type="none"/>
            <a:tailEnd len="sm" w="sm" type="none"/>
          </a:ln>
        </p:spPr>
        <p:txBody>
          <a:bodyPr anchorCtr="0" anchor="t" bIns="274300" lIns="274300" spcFirstLastPara="1" rIns="274300" wrap="square" tIns="274300">
            <a:noAutofit/>
          </a:bodyPr>
          <a:lstStyle/>
          <a:p>
            <a:pPr indent="0" lvl="0" marL="0" marR="0" rtl="0" algn="l">
              <a:lnSpc>
                <a:spcPct val="108333"/>
              </a:lnSpc>
              <a:spcBef>
                <a:spcPts val="0"/>
              </a:spcBef>
              <a:spcAft>
                <a:spcPts val="0"/>
              </a:spcAft>
              <a:buClr>
                <a:schemeClr val="lt1"/>
              </a:buClr>
              <a:buFont typeface="Arial"/>
              <a:buNone/>
            </a:pPr>
            <a:r>
              <a:t/>
            </a:r>
            <a:endParaRPr b="1" i="0" sz="2800" u="sng" cap="none" strike="noStrike">
              <a:solidFill>
                <a:schemeClr val="hlink"/>
              </a:solidFill>
              <a:latin typeface="Calibri"/>
              <a:ea typeface="Calibri"/>
              <a:cs typeface="Calibri"/>
              <a:sym typeface="Calibri"/>
              <a:hlinkClick r:id="rId3"/>
            </a:endParaRPr>
          </a:p>
          <a:p>
            <a:pPr indent="0" lvl="0" marL="0" marR="0" rtl="0" algn="l">
              <a:lnSpc>
                <a:spcPct val="108333"/>
              </a:lnSpc>
              <a:spcBef>
                <a:spcPts val="432"/>
              </a:spcBef>
              <a:spcAft>
                <a:spcPts val="0"/>
              </a:spcAft>
              <a:buClr>
                <a:schemeClr val="lt1"/>
              </a:buClr>
              <a:buFont typeface="Arial"/>
              <a:buNone/>
            </a:pPr>
            <a:r>
              <a:t/>
            </a:r>
            <a:endParaRPr b="1" i="0" sz="2800" u="none" cap="none" strike="noStrike">
              <a:solidFill>
                <a:schemeClr val="lt1"/>
              </a:solidFill>
              <a:latin typeface="Calibri"/>
              <a:ea typeface="Calibri"/>
              <a:cs typeface="Calibri"/>
              <a:sym typeface="Calibri"/>
            </a:endParaRPr>
          </a:p>
        </p:txBody>
      </p:sp>
      <p:sp>
        <p:nvSpPr>
          <p:cNvPr id="530" name="Shape 530"/>
          <p:cNvSpPr txBox="1"/>
          <p:nvPr>
            <p:ph type="title"/>
          </p:nvPr>
        </p:nvSpPr>
        <p:spPr>
          <a:xfrm>
            <a:off x="0" y="0"/>
            <a:ext cx="9144000" cy="479700"/>
          </a:xfrm>
          <a:prstGeom prst="rect">
            <a:avLst/>
          </a:prstGeom>
          <a:solidFill>
            <a:schemeClr val="accent4"/>
          </a:solidFill>
          <a:ln>
            <a:noFill/>
          </a:ln>
        </p:spPr>
        <p:txBody>
          <a:bodyPr anchorCtr="0" anchor="t" bIns="45700" lIns="91425" spcFirstLastPara="1" rIns="91425" wrap="square" tIns="45700">
            <a:noAutofit/>
          </a:bodyPr>
          <a:lstStyle/>
          <a:p>
            <a:pPr indent="-5079" lvl="0" marL="182880" marR="0" rtl="0" algn="l">
              <a:lnSpc>
                <a:spcPct val="100000"/>
              </a:lnSpc>
              <a:spcBef>
                <a:spcPts val="0"/>
              </a:spcBef>
              <a:spcAft>
                <a:spcPts val="0"/>
              </a:spcAft>
              <a:buClr>
                <a:schemeClr val="lt1"/>
              </a:buClr>
              <a:buFont typeface="Calibri"/>
              <a:buNone/>
            </a:pPr>
            <a:r>
              <a:rPr b="0" i="0" lang="en" sz="2800" u="none" cap="none" strike="noStrike">
                <a:solidFill>
                  <a:schemeClr val="lt1"/>
                </a:solidFill>
                <a:latin typeface="Calibri"/>
                <a:ea typeface="Calibri"/>
                <a:cs typeface="Calibri"/>
                <a:sym typeface="Calibri"/>
              </a:rPr>
              <a:t>Lo</a:t>
            </a:r>
            <a:r>
              <a:rPr lang="en"/>
              <a:t>ttery Results</a:t>
            </a:r>
            <a:r>
              <a:rPr b="0" i="0" lang="en" sz="2800" u="none" cap="none" strike="noStrike">
                <a:solidFill>
                  <a:schemeClr val="lt1"/>
                </a:solidFill>
                <a:latin typeface="Calibri"/>
                <a:ea typeface="Calibri"/>
                <a:cs typeface="Calibri"/>
                <a:sym typeface="Calibri"/>
              </a:rPr>
              <a:t> </a:t>
            </a:r>
            <a:endParaRPr b="0" i="0" sz="2800" u="none" cap="none" strike="noStrike">
              <a:solidFill>
                <a:schemeClr val="lt1"/>
              </a:solidFill>
              <a:latin typeface="Calibri"/>
              <a:ea typeface="Calibri"/>
              <a:cs typeface="Calibri"/>
              <a:sym typeface="Calibri"/>
            </a:endParaRPr>
          </a:p>
        </p:txBody>
      </p:sp>
      <p:sp>
        <p:nvSpPr>
          <p:cNvPr id="531" name="Shape 531"/>
          <p:cNvSpPr txBox="1"/>
          <p:nvPr>
            <p:ph idx="2" type="body"/>
          </p:nvPr>
        </p:nvSpPr>
        <p:spPr>
          <a:xfrm flipH="1" rot="10800000">
            <a:off x="250825" y="4559021"/>
            <a:ext cx="5492400" cy="45600"/>
          </a:xfrm>
          <a:prstGeom prst="rect">
            <a:avLst/>
          </a:prstGeom>
          <a:solidFill>
            <a:schemeClr val="accent1">
              <a:alpha val="80000"/>
            </a:schemeClr>
          </a:solidFill>
          <a:ln cap="flat" cmpd="sng" w="12700">
            <a:solidFill>
              <a:srgbClr val="7F7F7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8333"/>
              </a:lnSpc>
              <a:spcBef>
                <a:spcPts val="0"/>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p:txBody>
      </p:sp>
      <p:pic>
        <p:nvPicPr>
          <p:cNvPr id="532" name="Shape 532"/>
          <p:cNvPicPr preferRelativeResize="0"/>
          <p:nvPr/>
        </p:nvPicPr>
        <p:blipFill rotWithShape="1">
          <a:blip r:embed="rId4">
            <a:alphaModFix/>
          </a:blip>
          <a:srcRect b="0" l="0" r="0" t="0"/>
          <a:stretch/>
        </p:blipFill>
        <p:spPr>
          <a:xfrm>
            <a:off x="3263900" y="479700"/>
            <a:ext cx="2614800" cy="466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ph idx="1" type="body"/>
          </p:nvPr>
        </p:nvSpPr>
        <p:spPr>
          <a:xfrm>
            <a:off x="250825" y="600075"/>
            <a:ext cx="8639100" cy="2047800"/>
          </a:xfrm>
          <a:prstGeom prst="rect">
            <a:avLst/>
          </a:prstGeom>
        </p:spPr>
        <p:txBody>
          <a:bodyPr anchorCtr="0" anchor="t" bIns="91425" lIns="91425" spcFirstLastPara="1" rIns="91425" wrap="square" tIns="91425">
            <a:noAutofit/>
          </a:bodyPr>
          <a:lstStyle/>
          <a:p>
            <a:pPr indent="0" lvl="0" marL="0">
              <a:spcBef>
                <a:spcPts val="480"/>
              </a:spcBef>
              <a:spcAft>
                <a:spcPts val="0"/>
              </a:spcAft>
              <a:buNone/>
            </a:pPr>
            <a:r>
              <a:t/>
            </a:r>
            <a:endParaRPr/>
          </a:p>
        </p:txBody>
      </p:sp>
      <p:sp>
        <p:nvSpPr>
          <p:cNvPr id="538" name="Shape 538"/>
          <p:cNvSpPr txBox="1"/>
          <p:nvPr>
            <p:ph idx="2" type="body"/>
          </p:nvPr>
        </p:nvSpPr>
        <p:spPr>
          <a:xfrm>
            <a:off x="133600" y="600075"/>
            <a:ext cx="8756400" cy="4377900"/>
          </a:xfrm>
          <a:prstGeom prst="rect">
            <a:avLst/>
          </a:prstGeom>
        </p:spPr>
        <p:txBody>
          <a:bodyPr anchorCtr="0" anchor="t" bIns="91425" lIns="91425" spcFirstLastPara="1" rIns="91425" wrap="square" tIns="91425">
            <a:noAutofit/>
          </a:bodyPr>
          <a:lstStyle/>
          <a:p>
            <a:pPr indent="-325120" lvl="0" marL="342900" rtl="0">
              <a:lnSpc>
                <a:spcPct val="80000"/>
              </a:lnSpc>
              <a:spcBef>
                <a:spcPts val="0"/>
              </a:spcBef>
              <a:spcAft>
                <a:spcPts val="0"/>
              </a:spcAft>
              <a:buClr>
                <a:schemeClr val="dk1"/>
              </a:buClr>
              <a:buSzPts val="2200"/>
              <a:buChar char="•"/>
            </a:pPr>
            <a:r>
              <a:rPr b="0" lang="en" sz="2200">
                <a:solidFill>
                  <a:schemeClr val="dk1"/>
                </a:solidFill>
              </a:rPr>
              <a:t>All publicly funded affordable housing development must include priority units with accessibility features for those with </a:t>
            </a:r>
            <a:r>
              <a:rPr lang="en" sz="2200">
                <a:solidFill>
                  <a:schemeClr val="dk1"/>
                </a:solidFill>
              </a:rPr>
              <a:t>mobility, visual and hearing impairments</a:t>
            </a:r>
            <a:r>
              <a:rPr b="0" lang="en" sz="2200">
                <a:solidFill>
                  <a:schemeClr val="dk1"/>
                </a:solidFill>
              </a:rPr>
              <a:t>.</a:t>
            </a:r>
            <a:endParaRPr b="0" sz="2200">
              <a:solidFill>
                <a:schemeClr val="dk1"/>
              </a:solidFill>
            </a:endParaRPr>
          </a:p>
          <a:p>
            <a:pPr indent="-325120" lvl="0" marL="342900" rtl="0">
              <a:lnSpc>
                <a:spcPct val="80000"/>
              </a:lnSpc>
              <a:spcBef>
                <a:spcPts val="496"/>
              </a:spcBef>
              <a:spcAft>
                <a:spcPts val="0"/>
              </a:spcAft>
              <a:buClr>
                <a:schemeClr val="dk1"/>
              </a:buClr>
              <a:buSzPts val="2200"/>
              <a:buChar char="•"/>
            </a:pPr>
            <a:r>
              <a:rPr b="0" lang="en" sz="2200">
                <a:solidFill>
                  <a:schemeClr val="dk1"/>
                </a:solidFill>
              </a:rPr>
              <a:t>5-10% of units must be mobility units, 2-4% must be communication units</a:t>
            </a:r>
            <a:endParaRPr b="0" sz="2200">
              <a:solidFill>
                <a:schemeClr val="dk1"/>
              </a:solidFill>
            </a:endParaRPr>
          </a:p>
          <a:p>
            <a:pPr indent="-325120" lvl="0" marL="342900" rtl="0">
              <a:lnSpc>
                <a:spcPct val="80000"/>
              </a:lnSpc>
              <a:spcBef>
                <a:spcPts val="496"/>
              </a:spcBef>
              <a:spcAft>
                <a:spcPts val="0"/>
              </a:spcAft>
              <a:buClr>
                <a:schemeClr val="dk1"/>
              </a:buClr>
              <a:buSzPts val="2200"/>
              <a:buChar char="•"/>
            </a:pPr>
            <a:r>
              <a:rPr b="0" lang="en" sz="2200">
                <a:solidFill>
                  <a:schemeClr val="dk1"/>
                </a:solidFill>
              </a:rPr>
              <a:t>Applicants must indicate their need for a priority unit on their application and be able to provide a letter from their doctor or medical professional post-lottery</a:t>
            </a:r>
            <a:endParaRPr b="0" sz="2200">
              <a:solidFill>
                <a:schemeClr val="dk1"/>
              </a:solidFill>
            </a:endParaRPr>
          </a:p>
          <a:p>
            <a:pPr indent="-325120" lvl="0" marL="342900" rtl="0">
              <a:lnSpc>
                <a:spcPct val="80000"/>
              </a:lnSpc>
              <a:spcBef>
                <a:spcPts val="496"/>
              </a:spcBef>
              <a:spcAft>
                <a:spcPts val="0"/>
              </a:spcAft>
              <a:buClr>
                <a:schemeClr val="dk1"/>
              </a:buClr>
              <a:buSzPts val="2200"/>
              <a:buChar char="•"/>
            </a:pPr>
            <a:r>
              <a:rPr b="0" lang="en" sz="2200">
                <a:solidFill>
                  <a:schemeClr val="dk1"/>
                </a:solidFill>
              </a:rPr>
              <a:t>Applicants are evaluated in the order they were ranked in the lottery</a:t>
            </a:r>
            <a:endParaRPr b="0" sz="2200">
              <a:solidFill>
                <a:schemeClr val="dk1"/>
              </a:solidFill>
            </a:endParaRPr>
          </a:p>
          <a:p>
            <a:pPr indent="-287655" lvl="1" marL="742950" rtl="0">
              <a:lnSpc>
                <a:spcPct val="80000"/>
              </a:lnSpc>
              <a:spcBef>
                <a:spcPts val="434"/>
              </a:spcBef>
              <a:spcAft>
                <a:spcPts val="0"/>
              </a:spcAft>
              <a:buClr>
                <a:schemeClr val="dk1"/>
              </a:buClr>
              <a:buSzPts val="2200"/>
              <a:buChar char="–"/>
            </a:pPr>
            <a:r>
              <a:rPr b="0" lang="en" sz="2200">
                <a:solidFill>
                  <a:schemeClr val="dk1"/>
                </a:solidFill>
              </a:rPr>
              <a:t>If no applicant has a documented need for a priority unit, they will be offered to other eligible applicants according to lottery ranking</a:t>
            </a:r>
            <a:endParaRPr sz="2200"/>
          </a:p>
        </p:txBody>
      </p:sp>
      <p:sp>
        <p:nvSpPr>
          <p:cNvPr id="539" name="Shape 539"/>
          <p:cNvSpPr txBox="1"/>
          <p:nvPr>
            <p:ph type="title"/>
          </p:nvPr>
        </p:nvSpPr>
        <p:spPr>
          <a:xfrm>
            <a:off x="0" y="0"/>
            <a:ext cx="9144000" cy="600000"/>
          </a:xfrm>
          <a:prstGeom prst="rect">
            <a:avLst/>
          </a:prstGeom>
        </p:spPr>
        <p:txBody>
          <a:bodyPr anchorCtr="0" anchor="t" bIns="91425" lIns="91425" spcFirstLastPara="1" rIns="91425" wrap="square" tIns="91425">
            <a:noAutofit/>
          </a:bodyPr>
          <a:lstStyle/>
          <a:p>
            <a:pPr indent="-5079" lvl="0" marL="182880">
              <a:spcBef>
                <a:spcPts val="0"/>
              </a:spcBef>
              <a:spcAft>
                <a:spcPts val="0"/>
              </a:spcAft>
              <a:buNone/>
            </a:pPr>
            <a:r>
              <a:rPr lang="en" sz="3400"/>
              <a:t>Priority Units</a:t>
            </a:r>
            <a:endParaRPr sz="3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ph idx="1" type="body"/>
          </p:nvPr>
        </p:nvSpPr>
        <p:spPr>
          <a:xfrm>
            <a:off x="250825" y="600075"/>
            <a:ext cx="8639100" cy="2047800"/>
          </a:xfrm>
          <a:prstGeom prst="rect">
            <a:avLst/>
          </a:prstGeom>
        </p:spPr>
        <p:txBody>
          <a:bodyPr anchorCtr="0" anchor="t" bIns="91425" lIns="91425" spcFirstLastPara="1" rIns="91425" wrap="square" tIns="91425">
            <a:noAutofit/>
          </a:bodyPr>
          <a:lstStyle/>
          <a:p>
            <a:pPr indent="0" lvl="0" marL="0">
              <a:spcBef>
                <a:spcPts val="480"/>
              </a:spcBef>
              <a:spcAft>
                <a:spcPts val="0"/>
              </a:spcAft>
              <a:buNone/>
            </a:pPr>
            <a:r>
              <a:t/>
            </a:r>
            <a:endParaRPr/>
          </a:p>
        </p:txBody>
      </p:sp>
      <p:sp>
        <p:nvSpPr>
          <p:cNvPr id="545" name="Shape 545"/>
          <p:cNvSpPr txBox="1"/>
          <p:nvPr>
            <p:ph idx="2" type="body"/>
          </p:nvPr>
        </p:nvSpPr>
        <p:spPr>
          <a:xfrm>
            <a:off x="106875" y="785550"/>
            <a:ext cx="8871000" cy="4194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90000"/>
              </a:lnSpc>
              <a:spcBef>
                <a:spcPts val="0"/>
              </a:spcBef>
              <a:spcAft>
                <a:spcPts val="0"/>
              </a:spcAft>
              <a:buClr>
                <a:srgbClr val="000000"/>
              </a:buClr>
              <a:buSzPts val="1100"/>
              <a:buFont typeface="Arial"/>
              <a:buNone/>
            </a:pPr>
            <a:r>
              <a:rPr b="0" lang="en" sz="2600"/>
              <a:t>Financial assistance may be available to help you with your rental housing. Ask your housing counselor for more details.</a:t>
            </a:r>
            <a:endParaRPr b="0" sz="2600"/>
          </a:p>
          <a:p>
            <a:pPr indent="-304800" lvl="0" marL="342900" rtl="0">
              <a:lnSpc>
                <a:spcPct val="90000"/>
              </a:lnSpc>
              <a:spcBef>
                <a:spcPts val="640"/>
              </a:spcBef>
              <a:spcAft>
                <a:spcPts val="0"/>
              </a:spcAft>
              <a:buClr>
                <a:schemeClr val="lt1"/>
              </a:buClr>
              <a:buSzPts val="2600"/>
              <a:buChar char="•"/>
            </a:pPr>
            <a:r>
              <a:rPr lang="en" sz="2600"/>
              <a:t>Rental Assistance </a:t>
            </a:r>
            <a:r>
              <a:rPr b="0" lang="en" sz="2600"/>
              <a:t>– one time financial assistance, usually for catching up back rent (eviction prevention) or security deposits</a:t>
            </a:r>
            <a:endParaRPr b="0" sz="2600"/>
          </a:p>
          <a:p>
            <a:pPr indent="-304800" lvl="0" marL="342900" rtl="0">
              <a:lnSpc>
                <a:spcPct val="90000"/>
              </a:lnSpc>
              <a:spcBef>
                <a:spcPts val="640"/>
              </a:spcBef>
              <a:spcAft>
                <a:spcPts val="0"/>
              </a:spcAft>
              <a:buClr>
                <a:schemeClr val="lt1"/>
              </a:buClr>
              <a:buSzPts val="2600"/>
              <a:buChar char="•"/>
            </a:pPr>
            <a:r>
              <a:rPr lang="en" sz="2600"/>
              <a:t>Rental Subsidy </a:t>
            </a:r>
            <a:r>
              <a:rPr b="0" lang="en" sz="2600"/>
              <a:t>– ongoing financial assistance to cover a portion of the rent payment for a temporary period of time</a:t>
            </a:r>
            <a:endParaRPr sz="2600"/>
          </a:p>
          <a:p>
            <a:pPr indent="0" lvl="0" marL="0" rtl="0">
              <a:spcBef>
                <a:spcPts val="0"/>
              </a:spcBef>
              <a:spcAft>
                <a:spcPts val="432"/>
              </a:spcAft>
              <a:buClr>
                <a:srgbClr val="000000"/>
              </a:buClr>
              <a:buSzPts val="1100"/>
              <a:buFont typeface="Arial"/>
              <a:buNone/>
            </a:pPr>
            <a:r>
              <a:t/>
            </a:r>
            <a:endParaRPr/>
          </a:p>
        </p:txBody>
      </p:sp>
      <p:sp>
        <p:nvSpPr>
          <p:cNvPr id="546" name="Shape 546"/>
          <p:cNvSpPr txBox="1"/>
          <p:nvPr>
            <p:ph type="title"/>
          </p:nvPr>
        </p:nvSpPr>
        <p:spPr>
          <a:xfrm>
            <a:off x="0" y="0"/>
            <a:ext cx="9144000" cy="7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959"/>
              <a:buFont typeface="Calibri"/>
              <a:buNone/>
            </a:pPr>
            <a:r>
              <a:rPr lang="en" sz="3959"/>
              <a:t>Rental Assistance &amp; Subsidy Programs</a:t>
            </a:r>
            <a:endParaRPr sz="3959"/>
          </a:p>
          <a:p>
            <a:pPr indent="-5079" lvl="0" marL="18288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idx="1" type="body"/>
          </p:nvPr>
        </p:nvSpPr>
        <p:spPr>
          <a:xfrm>
            <a:off x="250825" y="600075"/>
            <a:ext cx="8639100" cy="2047800"/>
          </a:xfrm>
          <a:prstGeom prst="rect">
            <a:avLst/>
          </a:prstGeom>
        </p:spPr>
        <p:txBody>
          <a:bodyPr anchorCtr="0" anchor="t" bIns="91425" lIns="91425" spcFirstLastPara="1" rIns="91425" wrap="square" tIns="91425">
            <a:noAutofit/>
          </a:bodyPr>
          <a:lstStyle/>
          <a:p>
            <a:pPr indent="0" lvl="0" marL="0">
              <a:spcBef>
                <a:spcPts val="480"/>
              </a:spcBef>
              <a:spcAft>
                <a:spcPts val="0"/>
              </a:spcAft>
              <a:buNone/>
            </a:pPr>
            <a:r>
              <a:t/>
            </a:r>
            <a:endParaRPr/>
          </a:p>
        </p:txBody>
      </p:sp>
      <p:sp>
        <p:nvSpPr>
          <p:cNvPr id="552" name="Shape 552"/>
          <p:cNvSpPr txBox="1"/>
          <p:nvPr>
            <p:ph idx="2" type="body"/>
          </p:nvPr>
        </p:nvSpPr>
        <p:spPr>
          <a:xfrm>
            <a:off x="93525" y="678675"/>
            <a:ext cx="3313200" cy="4301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1100"/>
              <a:buFont typeface="Arial"/>
              <a:buNone/>
            </a:pPr>
            <a:r>
              <a:rPr b="0" lang="en" sz="2170">
                <a:solidFill>
                  <a:srgbClr val="FFFFFF"/>
                </a:solidFill>
              </a:rPr>
              <a:t>Want to learn more about DAHLIA and get free assistance with applications? Attend a drop in clinic!</a:t>
            </a:r>
            <a:endParaRPr b="0" sz="2800">
              <a:solidFill>
                <a:srgbClr val="FFFFFF"/>
              </a:solidFill>
            </a:endParaRPr>
          </a:p>
          <a:p>
            <a:pPr indent="0" lvl="0" marL="137795" rtl="0">
              <a:lnSpc>
                <a:spcPct val="80000"/>
              </a:lnSpc>
              <a:spcBef>
                <a:spcPts val="434"/>
              </a:spcBef>
              <a:spcAft>
                <a:spcPts val="0"/>
              </a:spcAft>
              <a:buClr>
                <a:schemeClr val="dk1"/>
              </a:buClr>
              <a:buSzPts val="1100"/>
              <a:buFont typeface="Arial"/>
              <a:buNone/>
            </a:pPr>
            <a:r>
              <a:t/>
            </a:r>
            <a:endParaRPr b="0" sz="2170">
              <a:solidFill>
                <a:srgbClr val="FFFFFF"/>
              </a:solidFill>
            </a:endParaRPr>
          </a:p>
          <a:p>
            <a:pPr indent="0" lvl="0" marL="0" rtl="0" algn="ctr">
              <a:lnSpc>
                <a:spcPct val="80000"/>
              </a:lnSpc>
              <a:spcBef>
                <a:spcPts val="434"/>
              </a:spcBef>
              <a:spcAft>
                <a:spcPts val="0"/>
              </a:spcAft>
              <a:buClr>
                <a:schemeClr val="dk1"/>
              </a:buClr>
              <a:buSzPts val="1100"/>
              <a:buFont typeface="Arial"/>
              <a:buNone/>
            </a:pPr>
            <a:r>
              <a:rPr lang="en" sz="1100">
                <a:solidFill>
                  <a:srgbClr val="FFFFFF"/>
                </a:solidFill>
              </a:rPr>
              <a:t>Vets Equity Center (VEC)</a:t>
            </a:r>
            <a:endParaRPr b="0" sz="1100">
              <a:solidFill>
                <a:srgbClr val="FFFFFF"/>
              </a:solidFill>
            </a:endParaRPr>
          </a:p>
          <a:p>
            <a:pPr indent="0" lvl="0" marL="0" rtl="0" algn="ctr">
              <a:lnSpc>
                <a:spcPct val="80000"/>
              </a:lnSpc>
              <a:spcBef>
                <a:spcPts val="434"/>
              </a:spcBef>
              <a:spcAft>
                <a:spcPts val="0"/>
              </a:spcAft>
              <a:buClr>
                <a:schemeClr val="dk1"/>
              </a:buClr>
              <a:buSzPts val="1100"/>
              <a:buFont typeface="Arial"/>
              <a:buNone/>
            </a:pPr>
            <a:r>
              <a:rPr b="0" lang="en" sz="1100">
                <a:solidFill>
                  <a:srgbClr val="FFFFFF"/>
                </a:solidFill>
              </a:rPr>
              <a:t>Tuesdays from 10-12 and 1-4</a:t>
            </a:r>
            <a:endParaRPr b="0" sz="1100">
              <a:solidFill>
                <a:srgbClr val="FFFFFF"/>
              </a:solidFill>
            </a:endParaRPr>
          </a:p>
          <a:p>
            <a:pPr indent="0" lvl="0" marL="0" rtl="0" algn="ctr">
              <a:lnSpc>
                <a:spcPct val="80000"/>
              </a:lnSpc>
              <a:spcBef>
                <a:spcPts val="434"/>
              </a:spcBef>
              <a:spcAft>
                <a:spcPts val="0"/>
              </a:spcAft>
              <a:buClr>
                <a:schemeClr val="dk1"/>
              </a:buClr>
              <a:buSzPts val="1100"/>
              <a:buFont typeface="Arial"/>
              <a:buNone/>
            </a:pPr>
            <a:r>
              <a:rPr b="0" lang="en" sz="1100">
                <a:solidFill>
                  <a:srgbClr val="FFFFFF"/>
                </a:solidFill>
              </a:rPr>
              <a:t>1010 Mission Street</a:t>
            </a:r>
            <a:endParaRPr b="0" sz="1100">
              <a:solidFill>
                <a:srgbClr val="FFFFFF"/>
              </a:solidFill>
            </a:endParaRPr>
          </a:p>
          <a:p>
            <a:pPr indent="-205105" lvl="0" marL="342900" rtl="0" algn="ctr">
              <a:lnSpc>
                <a:spcPct val="80000"/>
              </a:lnSpc>
              <a:spcBef>
                <a:spcPts val="434"/>
              </a:spcBef>
              <a:spcAft>
                <a:spcPts val="0"/>
              </a:spcAft>
              <a:buClr>
                <a:schemeClr val="dk1"/>
              </a:buClr>
              <a:buSzPts val="1100"/>
              <a:buFont typeface="Arial"/>
              <a:buNone/>
            </a:pPr>
            <a:r>
              <a:t/>
            </a:r>
            <a:endParaRPr b="0" sz="1100">
              <a:solidFill>
                <a:srgbClr val="FFFFFF"/>
              </a:solidFill>
            </a:endParaRPr>
          </a:p>
          <a:p>
            <a:pPr indent="0" lvl="0" marL="0" rtl="0" algn="ctr">
              <a:lnSpc>
                <a:spcPct val="80000"/>
              </a:lnSpc>
              <a:spcBef>
                <a:spcPts val="434"/>
              </a:spcBef>
              <a:spcAft>
                <a:spcPts val="0"/>
              </a:spcAft>
              <a:buClr>
                <a:schemeClr val="dk1"/>
              </a:buClr>
              <a:buSzPts val="1100"/>
              <a:buFont typeface="Arial"/>
              <a:buNone/>
            </a:pPr>
            <a:r>
              <a:rPr lang="en" sz="1100">
                <a:solidFill>
                  <a:srgbClr val="FFFFFF"/>
                </a:solidFill>
              </a:rPr>
              <a:t>Mission Economic Development Agency (MEDA) </a:t>
            </a:r>
            <a:endParaRPr b="0" sz="1100">
              <a:solidFill>
                <a:srgbClr val="FFFFFF"/>
              </a:solidFill>
            </a:endParaRPr>
          </a:p>
          <a:p>
            <a:pPr indent="0" lvl="0" marL="0" rtl="0" algn="ctr">
              <a:lnSpc>
                <a:spcPct val="80000"/>
              </a:lnSpc>
              <a:spcBef>
                <a:spcPts val="434"/>
              </a:spcBef>
              <a:spcAft>
                <a:spcPts val="0"/>
              </a:spcAft>
              <a:buClr>
                <a:schemeClr val="dk1"/>
              </a:buClr>
              <a:buSzPts val="1100"/>
              <a:buFont typeface="Arial"/>
              <a:buNone/>
            </a:pPr>
            <a:r>
              <a:rPr b="0" lang="en" sz="1100">
                <a:solidFill>
                  <a:srgbClr val="FFFFFF"/>
                </a:solidFill>
              </a:rPr>
              <a:t>Wednesdays 1:00-4:00PM</a:t>
            </a:r>
            <a:endParaRPr b="0" sz="1100">
              <a:solidFill>
                <a:srgbClr val="FFFFFF"/>
              </a:solidFill>
            </a:endParaRPr>
          </a:p>
          <a:p>
            <a:pPr indent="0" lvl="0" marL="0" rtl="0" algn="ctr">
              <a:lnSpc>
                <a:spcPct val="80000"/>
              </a:lnSpc>
              <a:spcBef>
                <a:spcPts val="434"/>
              </a:spcBef>
              <a:spcAft>
                <a:spcPts val="0"/>
              </a:spcAft>
              <a:buClr>
                <a:schemeClr val="dk1"/>
              </a:buClr>
              <a:buSzPts val="1100"/>
              <a:buFont typeface="Arial"/>
              <a:buNone/>
            </a:pPr>
            <a:r>
              <a:rPr b="0" lang="en" sz="1100">
                <a:solidFill>
                  <a:srgbClr val="FFFFFF"/>
                </a:solidFill>
              </a:rPr>
              <a:t>2301 Mission Street, Suite 301</a:t>
            </a:r>
            <a:endParaRPr b="0" sz="2170">
              <a:solidFill>
                <a:schemeClr val="dk1"/>
              </a:solidFill>
            </a:endParaRPr>
          </a:p>
        </p:txBody>
      </p:sp>
      <p:sp>
        <p:nvSpPr>
          <p:cNvPr id="553" name="Shape 553"/>
          <p:cNvSpPr txBox="1"/>
          <p:nvPr>
            <p:ph type="title"/>
          </p:nvPr>
        </p:nvSpPr>
        <p:spPr>
          <a:xfrm>
            <a:off x="0" y="0"/>
            <a:ext cx="9144000" cy="600000"/>
          </a:xfrm>
          <a:prstGeom prst="rect">
            <a:avLst/>
          </a:prstGeom>
        </p:spPr>
        <p:txBody>
          <a:bodyPr anchorCtr="0" anchor="t" bIns="91425" lIns="91425" spcFirstLastPara="1" rIns="91425" wrap="square" tIns="91425">
            <a:noAutofit/>
          </a:bodyPr>
          <a:lstStyle/>
          <a:p>
            <a:pPr indent="-5079" lvl="0" marL="182880">
              <a:spcBef>
                <a:spcPts val="0"/>
              </a:spcBef>
              <a:spcAft>
                <a:spcPts val="0"/>
              </a:spcAft>
              <a:buNone/>
            </a:pPr>
            <a:r>
              <a:rPr lang="en"/>
              <a:t>Drop-In Hours</a:t>
            </a:r>
            <a:endParaRPr/>
          </a:p>
        </p:txBody>
      </p:sp>
      <p:sp>
        <p:nvSpPr>
          <p:cNvPr id="554" name="Shape 554"/>
          <p:cNvSpPr/>
          <p:nvPr/>
        </p:nvSpPr>
        <p:spPr>
          <a:xfrm>
            <a:off x="3687300" y="678675"/>
            <a:ext cx="5130000" cy="34335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b="1" sz="1200">
              <a:solidFill>
                <a:schemeClr val="dk1"/>
              </a:solidFill>
              <a:latin typeface="Calibri"/>
              <a:ea typeface="Calibri"/>
              <a:cs typeface="Calibri"/>
              <a:sym typeface="Calibri"/>
            </a:endParaRPr>
          </a:p>
          <a:p>
            <a:pPr indent="0" lvl="0" marL="0" rtl="0" algn="ctr">
              <a:lnSpc>
                <a:spcPct val="80000"/>
              </a:lnSpc>
              <a:spcBef>
                <a:spcPts val="0"/>
              </a:spcBef>
              <a:spcAft>
                <a:spcPts val="0"/>
              </a:spcAft>
              <a:buNone/>
            </a:pPr>
            <a:r>
              <a:t/>
            </a:r>
            <a:endParaRPr b="1" sz="12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SF LGBT Center</a:t>
            </a:r>
            <a:endParaRPr>
              <a:solidFill>
                <a:schemeClr val="dk1"/>
              </a:solidFill>
              <a:latin typeface="Calibri"/>
              <a:ea typeface="Calibri"/>
              <a:cs typeface="Calibri"/>
              <a:sym typeface="Calibri"/>
            </a:endParaRPr>
          </a:p>
          <a:p>
            <a:pPr indent="0" lvl="0" marL="0" rtl="0" algn="ctr">
              <a:lnSpc>
                <a:spcPct val="80000"/>
              </a:lnSpc>
              <a:spcBef>
                <a:spcPts val="434"/>
              </a:spcBef>
              <a:spcAft>
                <a:spcPts val="0"/>
              </a:spcAft>
              <a:buClr>
                <a:schemeClr val="dk1"/>
              </a:buClr>
              <a:buSzPts val="1100"/>
              <a:buFont typeface="Arial"/>
              <a:buNone/>
            </a:pPr>
            <a:r>
              <a:rPr lang="en">
                <a:solidFill>
                  <a:schemeClr val="dk1"/>
                </a:solidFill>
                <a:latin typeface="Calibri"/>
                <a:ea typeface="Calibri"/>
                <a:cs typeface="Calibri"/>
                <a:sym typeface="Calibri"/>
              </a:rPr>
              <a:t>First and third Thursday de 3:00 - 6:00</a:t>
            </a:r>
            <a:endParaRPr>
              <a:solidFill>
                <a:schemeClr val="dk1"/>
              </a:solidFill>
              <a:latin typeface="Calibri"/>
              <a:ea typeface="Calibri"/>
              <a:cs typeface="Calibri"/>
              <a:sym typeface="Calibri"/>
            </a:endParaRPr>
          </a:p>
          <a:p>
            <a:pPr indent="0" lvl="0" marL="0" rtl="0" algn="ctr">
              <a:lnSpc>
                <a:spcPct val="80000"/>
              </a:lnSpc>
              <a:spcBef>
                <a:spcPts val="434"/>
              </a:spcBef>
              <a:spcAft>
                <a:spcPts val="0"/>
              </a:spcAft>
              <a:buClr>
                <a:schemeClr val="dk1"/>
              </a:buClr>
              <a:buSzPts val="1100"/>
              <a:buFont typeface="Arial"/>
              <a:buNone/>
            </a:pPr>
            <a:r>
              <a:rPr lang="en">
                <a:solidFill>
                  <a:schemeClr val="dk1"/>
                </a:solidFill>
                <a:latin typeface="Calibri"/>
                <a:ea typeface="Calibri"/>
                <a:cs typeface="Calibri"/>
                <a:sym typeface="Calibri"/>
              </a:rPr>
              <a:t>1800 Market Street</a:t>
            </a:r>
            <a:endParaRPr>
              <a:solidFill>
                <a:schemeClr val="dk1"/>
              </a:solidFill>
              <a:latin typeface="Calibri"/>
              <a:ea typeface="Calibri"/>
              <a:cs typeface="Calibri"/>
              <a:sym typeface="Calibri"/>
            </a:endParaRPr>
          </a:p>
          <a:p>
            <a:pPr indent="-205105" lvl="0" marL="342900" rtl="0" algn="ctr">
              <a:lnSpc>
                <a:spcPct val="80000"/>
              </a:lnSpc>
              <a:spcBef>
                <a:spcPts val="434"/>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ctr">
              <a:lnSpc>
                <a:spcPct val="80000"/>
              </a:lnSpc>
              <a:spcBef>
                <a:spcPts val="434"/>
              </a:spcBef>
              <a:spcAft>
                <a:spcPts val="0"/>
              </a:spcAft>
              <a:buClr>
                <a:schemeClr val="dk1"/>
              </a:buClr>
              <a:buSzPts val="1100"/>
              <a:buFont typeface="Arial"/>
              <a:buNone/>
            </a:pPr>
            <a:r>
              <a:rPr b="1" lang="en">
                <a:solidFill>
                  <a:schemeClr val="dk1"/>
                </a:solidFill>
                <a:latin typeface="Calibri"/>
                <a:ea typeface="Calibri"/>
                <a:cs typeface="Calibri"/>
                <a:sym typeface="Calibri"/>
              </a:rPr>
              <a:t>BALANCE</a:t>
            </a:r>
            <a:endParaRPr>
              <a:solidFill>
                <a:schemeClr val="dk1"/>
              </a:solidFill>
              <a:latin typeface="Calibri"/>
              <a:ea typeface="Calibri"/>
              <a:cs typeface="Calibri"/>
              <a:sym typeface="Calibri"/>
            </a:endParaRPr>
          </a:p>
          <a:p>
            <a:pPr indent="0" lvl="0" marL="0" rtl="0" algn="ctr">
              <a:lnSpc>
                <a:spcPct val="80000"/>
              </a:lnSpc>
              <a:spcBef>
                <a:spcPts val="434"/>
              </a:spcBef>
              <a:spcAft>
                <a:spcPts val="0"/>
              </a:spcAft>
              <a:buClr>
                <a:schemeClr val="dk1"/>
              </a:buClr>
              <a:buSzPts val="1100"/>
              <a:buFont typeface="Arial"/>
              <a:buNone/>
            </a:pPr>
            <a:r>
              <a:rPr lang="en">
                <a:solidFill>
                  <a:schemeClr val="dk1"/>
                </a:solidFill>
                <a:latin typeface="Calibri"/>
                <a:ea typeface="Calibri"/>
                <a:cs typeface="Calibri"/>
                <a:sym typeface="Calibri"/>
              </a:rPr>
              <a:t>2nd and 4th Thursday  10:00 - 2:00</a:t>
            </a:r>
            <a:endParaRPr>
              <a:solidFill>
                <a:schemeClr val="dk1"/>
              </a:solidFill>
              <a:latin typeface="Calibri"/>
              <a:ea typeface="Calibri"/>
              <a:cs typeface="Calibri"/>
              <a:sym typeface="Calibri"/>
            </a:endParaRPr>
          </a:p>
          <a:p>
            <a:pPr indent="0" lvl="0" marL="0" rtl="0" algn="ctr">
              <a:lnSpc>
                <a:spcPct val="80000"/>
              </a:lnSpc>
              <a:spcBef>
                <a:spcPts val="434"/>
              </a:spcBef>
              <a:spcAft>
                <a:spcPts val="0"/>
              </a:spcAft>
              <a:buClr>
                <a:schemeClr val="dk1"/>
              </a:buClr>
              <a:buSzPts val="1100"/>
              <a:buFont typeface="Arial"/>
              <a:buNone/>
            </a:pPr>
            <a:r>
              <a:rPr lang="en">
                <a:solidFill>
                  <a:schemeClr val="dk1"/>
                </a:solidFill>
                <a:latin typeface="Calibri"/>
                <a:ea typeface="Calibri"/>
                <a:cs typeface="Calibri"/>
                <a:sym typeface="Calibri"/>
              </a:rPr>
              <a:t>595 Market Street, 9th Floor</a:t>
            </a:r>
            <a:endParaRPr>
              <a:solidFill>
                <a:schemeClr val="dk1"/>
              </a:solidFill>
              <a:latin typeface="Calibri"/>
              <a:ea typeface="Calibri"/>
              <a:cs typeface="Calibri"/>
              <a:sym typeface="Calibri"/>
            </a:endParaRPr>
          </a:p>
          <a:p>
            <a:pPr indent="-205105" lvl="0" marL="342900" rtl="0" algn="ctr">
              <a:lnSpc>
                <a:spcPct val="80000"/>
              </a:lnSpc>
              <a:spcBef>
                <a:spcPts val="434"/>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ctr">
              <a:lnSpc>
                <a:spcPct val="80000"/>
              </a:lnSpc>
              <a:spcBef>
                <a:spcPts val="434"/>
              </a:spcBef>
              <a:spcAft>
                <a:spcPts val="0"/>
              </a:spcAft>
              <a:buClr>
                <a:schemeClr val="dk1"/>
              </a:buClr>
              <a:buSzPts val="1100"/>
              <a:buFont typeface="Arial"/>
              <a:buNone/>
            </a:pPr>
            <a:r>
              <a:rPr b="1" lang="en">
                <a:solidFill>
                  <a:schemeClr val="dk1"/>
                </a:solidFill>
                <a:latin typeface="Calibri"/>
                <a:ea typeface="Calibri"/>
                <a:cs typeface="Calibri"/>
                <a:sym typeface="Calibri"/>
              </a:rPr>
              <a:t>SF Housing Development Corporation (SFHDC)</a:t>
            </a:r>
            <a:endParaRPr>
              <a:solidFill>
                <a:schemeClr val="dk1"/>
              </a:solidFill>
              <a:latin typeface="Calibri"/>
              <a:ea typeface="Calibri"/>
              <a:cs typeface="Calibri"/>
              <a:sym typeface="Calibri"/>
            </a:endParaRPr>
          </a:p>
          <a:p>
            <a:pPr indent="0" lvl="0" marL="0" rtl="0" algn="ctr">
              <a:lnSpc>
                <a:spcPct val="80000"/>
              </a:lnSpc>
              <a:spcBef>
                <a:spcPts val="434"/>
              </a:spcBef>
              <a:spcAft>
                <a:spcPts val="0"/>
              </a:spcAft>
              <a:buClr>
                <a:schemeClr val="dk1"/>
              </a:buClr>
              <a:buSzPts val="1100"/>
              <a:buFont typeface="Arial"/>
              <a:buNone/>
            </a:pPr>
            <a:r>
              <a:rPr lang="en">
                <a:solidFill>
                  <a:schemeClr val="dk1"/>
                </a:solidFill>
                <a:latin typeface="Calibri"/>
                <a:ea typeface="Calibri"/>
                <a:cs typeface="Calibri"/>
                <a:sym typeface="Calibri"/>
              </a:rPr>
              <a:t>Friday  10:00 -4:00</a:t>
            </a:r>
            <a:endParaRPr>
              <a:solidFill>
                <a:schemeClr val="dk1"/>
              </a:solidFill>
              <a:latin typeface="Calibri"/>
              <a:ea typeface="Calibri"/>
              <a:cs typeface="Calibri"/>
              <a:sym typeface="Calibri"/>
            </a:endParaRPr>
          </a:p>
          <a:p>
            <a:pPr indent="0" lvl="0" marL="0" rtl="0" algn="ctr">
              <a:lnSpc>
                <a:spcPct val="80000"/>
              </a:lnSpc>
              <a:spcBef>
                <a:spcPts val="434"/>
              </a:spcBef>
              <a:spcAft>
                <a:spcPts val="0"/>
              </a:spcAft>
              <a:buClr>
                <a:schemeClr val="dk1"/>
              </a:buClr>
              <a:buSzPts val="1100"/>
              <a:buFont typeface="Arial"/>
              <a:buNone/>
            </a:pPr>
            <a:r>
              <a:rPr lang="en">
                <a:solidFill>
                  <a:schemeClr val="dk1"/>
                </a:solidFill>
                <a:latin typeface="Calibri"/>
                <a:ea typeface="Calibri"/>
                <a:cs typeface="Calibri"/>
                <a:sym typeface="Calibri"/>
              </a:rPr>
              <a:t>4439 3rd Street</a:t>
            </a:r>
            <a:endParaRPr>
              <a:solidFill>
                <a:schemeClr val="dk1"/>
              </a:solidFill>
              <a:latin typeface="Calibri"/>
              <a:ea typeface="Calibri"/>
              <a:cs typeface="Calibri"/>
              <a:sym typeface="Calibri"/>
            </a:endParaRPr>
          </a:p>
          <a:p>
            <a:pPr indent="0" lvl="0" marL="0" rtl="0" algn="ctr">
              <a:lnSpc>
                <a:spcPct val="80000"/>
              </a:lnSpc>
              <a:spcBef>
                <a:spcPts val="434"/>
              </a:spcBef>
              <a:spcAft>
                <a:spcPts val="0"/>
              </a:spcAft>
              <a:buClr>
                <a:schemeClr val="dk1"/>
              </a:buClr>
              <a:buSzPts val="2170"/>
              <a:buFont typeface="Arial"/>
              <a:buNone/>
            </a:pPr>
            <a:r>
              <a:t/>
            </a:r>
            <a:endParaRPr b="1" sz="1200">
              <a:solidFill>
                <a:schemeClr val="dk1"/>
              </a:solidFill>
              <a:latin typeface="Calibri"/>
              <a:ea typeface="Calibri"/>
              <a:cs typeface="Calibri"/>
              <a:sym typeface="Calibri"/>
            </a:endParaRPr>
          </a:p>
          <a:p>
            <a:pPr indent="0" lvl="0" marL="0" rtl="0">
              <a:lnSpc>
                <a:spcPct val="80000"/>
              </a:lnSpc>
              <a:spcBef>
                <a:spcPts val="434"/>
              </a:spcBef>
              <a:spcAft>
                <a:spcPts val="0"/>
              </a:spcAft>
              <a:buClr>
                <a:schemeClr val="dk1"/>
              </a:buClr>
              <a:buSzPts val="2170"/>
              <a:buFont typeface="Arial"/>
              <a:buNone/>
            </a:pPr>
            <a:r>
              <a:t/>
            </a:r>
            <a:endParaRPr sz="2170">
              <a:solidFill>
                <a:schemeClr val="dk1"/>
              </a:solidFill>
              <a:latin typeface="Calibri"/>
              <a:ea typeface="Calibri"/>
              <a:cs typeface="Calibri"/>
              <a:sym typeface="Calibri"/>
            </a:endParaRPr>
          </a:p>
        </p:txBody>
      </p:sp>
      <p:sp>
        <p:nvSpPr>
          <p:cNvPr id="555" name="Shape 555"/>
          <p:cNvSpPr txBox="1"/>
          <p:nvPr/>
        </p:nvSpPr>
        <p:spPr>
          <a:xfrm>
            <a:off x="3526975" y="3913000"/>
            <a:ext cx="5290200" cy="10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Calibri"/>
                <a:ea typeface="Calibri"/>
                <a:cs typeface="Calibri"/>
                <a:sym typeface="Calibri"/>
              </a:rPr>
              <a:t>Find out more at homeownershipsf.org.</a:t>
            </a: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idx="2" type="body"/>
          </p:nvPr>
        </p:nvSpPr>
        <p:spPr>
          <a:xfrm>
            <a:off x="0" y="479700"/>
            <a:ext cx="9144000" cy="4663800"/>
          </a:xfrm>
          <a:prstGeom prst="rect">
            <a:avLst/>
          </a:prstGeom>
          <a:solidFill>
            <a:schemeClr val="accent1">
              <a:alpha val="80000"/>
            </a:schemeClr>
          </a:solidFill>
          <a:ln cap="flat" cmpd="sng" w="12700">
            <a:solidFill>
              <a:srgbClr val="7F7F7F"/>
            </a:solidFill>
            <a:prstDash val="solid"/>
            <a:round/>
            <a:headEnd len="sm" w="sm" type="none"/>
            <a:tailEnd len="sm" w="sm" type="none"/>
          </a:ln>
        </p:spPr>
        <p:txBody>
          <a:bodyPr anchorCtr="0" anchor="t" bIns="274300" lIns="274300" spcFirstLastPara="1" rIns="274300" wrap="square" tIns="274300">
            <a:noAutofit/>
          </a:bodyPr>
          <a:lstStyle/>
          <a:p>
            <a:pPr indent="-457200" lvl="0" marL="457200" marR="0" rtl="0" algn="l">
              <a:lnSpc>
                <a:spcPct val="108333"/>
              </a:lnSpc>
              <a:spcBef>
                <a:spcPts val="0"/>
              </a:spcBef>
              <a:spcAft>
                <a:spcPts val="0"/>
              </a:spcAft>
              <a:buClr>
                <a:schemeClr val="lt1"/>
              </a:buClr>
              <a:buSzPts val="2800"/>
              <a:buFont typeface="Arial"/>
              <a:buAutoNum type="arabicPeriod"/>
            </a:pPr>
            <a:r>
              <a:rPr lang="en"/>
              <a:t>If you are one of the first numbers pulled in the l</a:t>
            </a:r>
            <a:r>
              <a:rPr b="1" i="0" lang="en" sz="2400" u="none" cap="none" strike="noStrike">
                <a:solidFill>
                  <a:schemeClr val="lt1"/>
                </a:solidFill>
                <a:latin typeface="Calibri"/>
                <a:ea typeface="Calibri"/>
                <a:cs typeface="Calibri"/>
                <a:sym typeface="Calibri"/>
              </a:rPr>
              <a:t>ot</a:t>
            </a:r>
            <a:r>
              <a:rPr lang="en"/>
              <a:t>tery; also depends on the number of units and preference</a:t>
            </a:r>
            <a:r>
              <a:rPr b="1" i="0" lang="en" sz="2400" u="none" cap="none" strike="noStrike">
                <a:solidFill>
                  <a:schemeClr val="lt1"/>
                </a:solidFill>
                <a:latin typeface="Calibri"/>
                <a:ea typeface="Calibri"/>
                <a:cs typeface="Calibri"/>
                <a:sym typeface="Calibri"/>
              </a:rPr>
              <a:t> </a:t>
            </a:r>
            <a:endParaRPr b="1" i="0" sz="2400" u="none" cap="none" strike="noStrike">
              <a:solidFill>
                <a:schemeClr val="lt1"/>
              </a:solidFill>
              <a:latin typeface="Calibri"/>
              <a:ea typeface="Calibri"/>
              <a:cs typeface="Calibri"/>
              <a:sym typeface="Calibri"/>
            </a:endParaRPr>
          </a:p>
          <a:p>
            <a:pPr indent="-457200" lvl="0" marL="457200" marR="0" rtl="0" algn="l">
              <a:lnSpc>
                <a:spcPct val="108333"/>
              </a:lnSpc>
              <a:spcBef>
                <a:spcPts val="432"/>
              </a:spcBef>
              <a:spcAft>
                <a:spcPts val="0"/>
              </a:spcAft>
              <a:buClr>
                <a:schemeClr val="lt1"/>
              </a:buClr>
              <a:buSzPts val="2400"/>
              <a:buFont typeface="Arial"/>
              <a:buAutoNum type="arabicPeriod"/>
            </a:pPr>
            <a:r>
              <a:rPr lang="en"/>
              <a:t>They call or send you a letter asking to present necessary documents</a:t>
            </a:r>
            <a:endParaRPr b="1" i="0" sz="2400" u="none" cap="none" strike="noStrike">
              <a:solidFill>
                <a:schemeClr val="lt1"/>
              </a:solidFill>
              <a:latin typeface="Calibri"/>
              <a:ea typeface="Calibri"/>
              <a:cs typeface="Calibri"/>
              <a:sym typeface="Calibri"/>
            </a:endParaRPr>
          </a:p>
          <a:p>
            <a:pPr indent="-457200" lvl="0" marL="457200" marR="0" rtl="0" algn="l">
              <a:lnSpc>
                <a:spcPct val="108333"/>
              </a:lnSpc>
              <a:spcBef>
                <a:spcPts val="432"/>
              </a:spcBef>
              <a:spcAft>
                <a:spcPts val="0"/>
              </a:spcAft>
              <a:buClr>
                <a:schemeClr val="lt1"/>
              </a:buClr>
              <a:buSzPts val="2400"/>
              <a:buFont typeface="Arial"/>
              <a:buChar char="•"/>
            </a:pPr>
            <a:r>
              <a:rPr lang="en"/>
              <a:t>Verify Income</a:t>
            </a:r>
            <a:r>
              <a:rPr b="1" i="0" lang="en" sz="2400" u="none" cap="none" strike="noStrike">
                <a:solidFill>
                  <a:schemeClr val="lt1"/>
                </a:solidFill>
                <a:latin typeface="Calibri"/>
                <a:ea typeface="Calibri"/>
                <a:cs typeface="Calibri"/>
                <a:sym typeface="Calibri"/>
              </a:rPr>
              <a:t>: </a:t>
            </a:r>
            <a:r>
              <a:rPr lang="en"/>
              <a:t>paycheck stubs</a:t>
            </a:r>
            <a:r>
              <a:rPr b="1" i="0" lang="en" sz="2400" u="none" cap="none" strike="noStrike">
                <a:solidFill>
                  <a:schemeClr val="lt1"/>
                </a:solidFill>
                <a:latin typeface="Calibri"/>
                <a:ea typeface="Calibri"/>
                <a:cs typeface="Calibri"/>
                <a:sym typeface="Calibri"/>
              </a:rPr>
              <a:t>, c</a:t>
            </a:r>
            <a:r>
              <a:rPr lang="en"/>
              <a:t>ertification if you earn cash</a:t>
            </a:r>
            <a:r>
              <a:rPr b="1" i="0" lang="en" sz="2400" u="none" cap="none" strike="noStrike">
                <a:solidFill>
                  <a:schemeClr val="lt1"/>
                </a:solidFill>
                <a:latin typeface="Calibri"/>
                <a:ea typeface="Calibri"/>
                <a:cs typeface="Calibri"/>
                <a:sym typeface="Calibri"/>
              </a:rPr>
              <a:t>, </a:t>
            </a:r>
            <a:r>
              <a:rPr lang="en"/>
              <a:t>proof of taxes</a:t>
            </a:r>
            <a:r>
              <a:rPr b="1" i="0" lang="en" sz="2400" u="none" cap="none" strike="noStrike">
                <a:solidFill>
                  <a:schemeClr val="lt1"/>
                </a:solidFill>
                <a:latin typeface="Calibri"/>
                <a:ea typeface="Calibri"/>
                <a:cs typeface="Calibri"/>
                <a:sym typeface="Calibri"/>
              </a:rPr>
              <a:t>, </a:t>
            </a:r>
            <a:r>
              <a:rPr lang="en"/>
              <a:t>bank statements</a:t>
            </a:r>
            <a:r>
              <a:rPr b="1" i="0" lang="en" sz="2400" u="none" cap="none" strike="noStrike">
                <a:solidFill>
                  <a:schemeClr val="lt1"/>
                </a:solidFill>
                <a:latin typeface="Calibri"/>
                <a:ea typeface="Calibri"/>
                <a:cs typeface="Calibri"/>
                <a:sym typeface="Calibri"/>
              </a:rPr>
              <a:t> (t</a:t>
            </a:r>
            <a:r>
              <a:rPr lang="en"/>
              <a:t>hree months</a:t>
            </a:r>
            <a:r>
              <a:rPr b="1" i="0" lang="en" sz="2400" u="none" cap="none" strike="noStrike">
                <a:solidFill>
                  <a:schemeClr val="lt1"/>
                </a:solidFill>
                <a:latin typeface="Calibri"/>
                <a:ea typeface="Calibri"/>
                <a:cs typeface="Calibri"/>
                <a:sym typeface="Calibri"/>
              </a:rPr>
              <a:t>)</a:t>
            </a:r>
            <a:endParaRPr/>
          </a:p>
          <a:p>
            <a:pPr indent="-457200" lvl="0" marL="457200" marR="0" rtl="0" algn="l">
              <a:lnSpc>
                <a:spcPct val="108333"/>
              </a:lnSpc>
              <a:spcBef>
                <a:spcPts val="432"/>
              </a:spcBef>
              <a:spcAft>
                <a:spcPts val="0"/>
              </a:spcAft>
              <a:buClr>
                <a:schemeClr val="lt1"/>
              </a:buClr>
              <a:buSzPts val="2400"/>
              <a:buFont typeface="Arial"/>
              <a:buChar char="•"/>
            </a:pPr>
            <a:r>
              <a:rPr b="1" i="0" lang="en" sz="2400" u="none" cap="none" strike="noStrike">
                <a:solidFill>
                  <a:schemeClr val="lt1"/>
                </a:solidFill>
                <a:latin typeface="Calibri"/>
                <a:ea typeface="Calibri"/>
                <a:cs typeface="Calibri"/>
                <a:sym typeface="Calibri"/>
              </a:rPr>
              <a:t>V</a:t>
            </a:r>
            <a:r>
              <a:rPr lang="en"/>
              <a:t>erification that you live or work in San Francisco</a:t>
            </a:r>
            <a:endParaRPr/>
          </a:p>
          <a:p>
            <a:pPr indent="0" lvl="0" marL="0" marR="0" rtl="0" algn="l">
              <a:lnSpc>
                <a:spcPct val="108333"/>
              </a:lnSpc>
              <a:spcBef>
                <a:spcPts val="432"/>
              </a:spcBef>
              <a:spcAft>
                <a:spcPts val="0"/>
              </a:spcAft>
              <a:buClr>
                <a:schemeClr val="lt1"/>
              </a:buClr>
              <a:buFont typeface="Arial"/>
              <a:buNone/>
            </a:pPr>
            <a:r>
              <a:rPr b="1" i="0" lang="en" sz="2400" u="none" cap="none" strike="noStrike">
                <a:solidFill>
                  <a:schemeClr val="lt1"/>
                </a:solidFill>
                <a:latin typeface="Calibri"/>
                <a:ea typeface="Calibri"/>
                <a:cs typeface="Calibri"/>
                <a:sym typeface="Calibri"/>
              </a:rPr>
              <a:t>3. </a:t>
            </a:r>
            <a:r>
              <a:rPr lang="en"/>
              <a:t>They will set you up for an appointment </a:t>
            </a:r>
            <a:r>
              <a:rPr b="1" i="0" lang="en" sz="2400" u="none" cap="none" strike="noStrike">
                <a:solidFill>
                  <a:schemeClr val="lt1"/>
                </a:solidFill>
                <a:latin typeface="Calibri"/>
                <a:ea typeface="Calibri"/>
                <a:cs typeface="Calibri"/>
                <a:sym typeface="Calibri"/>
              </a:rPr>
              <a:t>(MEDA</a:t>
            </a:r>
            <a:r>
              <a:rPr lang="en"/>
              <a:t> can help)</a:t>
            </a:r>
            <a:endParaRPr b="1" i="0" sz="2400" u="none" cap="none" strike="noStrike">
              <a:solidFill>
                <a:schemeClr val="lt1"/>
              </a:solidFill>
              <a:latin typeface="Calibri"/>
              <a:ea typeface="Calibri"/>
              <a:cs typeface="Calibri"/>
              <a:sym typeface="Calibri"/>
            </a:endParaRPr>
          </a:p>
          <a:p>
            <a:pPr indent="0" lvl="0" marL="0" marR="0" rtl="0" algn="l">
              <a:lnSpc>
                <a:spcPct val="108333"/>
              </a:lnSpc>
              <a:spcBef>
                <a:spcPts val="432"/>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p:txBody>
      </p:sp>
      <p:sp>
        <p:nvSpPr>
          <p:cNvPr id="562" name="Shape 562"/>
          <p:cNvSpPr txBox="1"/>
          <p:nvPr>
            <p:ph type="title"/>
          </p:nvPr>
        </p:nvSpPr>
        <p:spPr>
          <a:xfrm>
            <a:off x="0" y="0"/>
            <a:ext cx="9144000" cy="479700"/>
          </a:xfrm>
          <a:prstGeom prst="rect">
            <a:avLst/>
          </a:prstGeom>
          <a:solidFill>
            <a:schemeClr val="accent4"/>
          </a:solidFill>
          <a:ln>
            <a:noFill/>
          </a:ln>
        </p:spPr>
        <p:txBody>
          <a:bodyPr anchorCtr="0" anchor="t" bIns="45700" lIns="91425" spcFirstLastPara="1" rIns="91425" wrap="square" tIns="45700">
            <a:noAutofit/>
          </a:bodyPr>
          <a:lstStyle/>
          <a:p>
            <a:pPr indent="-5079" lvl="0" marL="182880" marR="0" rtl="0" algn="l">
              <a:lnSpc>
                <a:spcPct val="100000"/>
              </a:lnSpc>
              <a:spcBef>
                <a:spcPts val="0"/>
              </a:spcBef>
              <a:spcAft>
                <a:spcPts val="0"/>
              </a:spcAft>
              <a:buClr>
                <a:schemeClr val="lt1"/>
              </a:buClr>
              <a:buFont typeface="Calibri"/>
              <a:buNone/>
            </a:pPr>
            <a:r>
              <a:rPr lang="en"/>
              <a:t>How to Obtain an Apartment</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0" y="0"/>
            <a:ext cx="9144000" cy="712500"/>
          </a:xfrm>
          <a:prstGeom prst="rect">
            <a:avLst/>
          </a:prstGeom>
          <a:solidFill>
            <a:schemeClr val="accent4"/>
          </a:solidFill>
          <a:ln>
            <a:noFill/>
          </a:ln>
        </p:spPr>
        <p:txBody>
          <a:bodyPr anchorCtr="0" anchor="t" bIns="45700" lIns="91425" spcFirstLastPara="1" rIns="91425" wrap="square" tIns="45700">
            <a:noAutofit/>
          </a:bodyPr>
          <a:lstStyle/>
          <a:p>
            <a:pPr indent="0" lvl="0" marL="177800" marR="0" rtl="0" algn="l">
              <a:lnSpc>
                <a:spcPct val="100000"/>
              </a:lnSpc>
              <a:spcBef>
                <a:spcPts val="0"/>
              </a:spcBef>
              <a:spcAft>
                <a:spcPts val="0"/>
              </a:spcAft>
              <a:buClr>
                <a:schemeClr val="lt1"/>
              </a:buClr>
              <a:buFont typeface="Calibri"/>
              <a:buNone/>
            </a:pPr>
            <a:r>
              <a:rPr lang="en"/>
              <a:t>Mail from </a:t>
            </a:r>
            <a:r>
              <a:rPr b="0" i="0" lang="en" sz="2800" u="none" cap="none" strike="noStrike">
                <a:solidFill>
                  <a:schemeClr val="lt1"/>
                </a:solidFill>
                <a:latin typeface="Calibri"/>
                <a:ea typeface="Calibri"/>
                <a:cs typeface="Calibri"/>
                <a:sym typeface="Calibri"/>
              </a:rPr>
              <a:t>SF MOHCD: Rental Opportunity</a:t>
            </a:r>
            <a:endParaRPr b="0" i="0" sz="2800" u="none" cap="none" strike="noStrike">
              <a:solidFill>
                <a:schemeClr val="lt1"/>
              </a:solidFill>
              <a:latin typeface="Calibri"/>
              <a:ea typeface="Calibri"/>
              <a:cs typeface="Calibri"/>
              <a:sym typeface="Calibri"/>
            </a:endParaRPr>
          </a:p>
        </p:txBody>
      </p:sp>
      <p:sp>
        <p:nvSpPr>
          <p:cNvPr id="568" name="Shape 568"/>
          <p:cNvSpPr txBox="1"/>
          <p:nvPr>
            <p:ph idx="1" type="body"/>
          </p:nvPr>
        </p:nvSpPr>
        <p:spPr>
          <a:xfrm>
            <a:off x="203201" y="712520"/>
            <a:ext cx="8763000" cy="4431000"/>
          </a:xfrm>
          <a:prstGeom prst="rect">
            <a:avLst/>
          </a:prstGeom>
          <a:solidFill>
            <a:schemeClr val="lt1"/>
          </a:solidFill>
          <a:ln>
            <a:noFill/>
          </a:ln>
        </p:spPr>
        <p:txBody>
          <a:bodyPr anchorCtr="0" anchor="t" bIns="0" lIns="0" spcFirstLastPara="1" rIns="0" wrap="square" tIns="0">
            <a:noAutofit/>
          </a:bodyPr>
          <a:lstStyle/>
          <a:p>
            <a:pPr indent="0" lvl="0" marL="38100" marR="0" rtl="0" algn="l">
              <a:lnSpc>
                <a:spcPct val="90000"/>
              </a:lnSpc>
              <a:spcBef>
                <a:spcPts val="0"/>
              </a:spcBef>
              <a:spcAft>
                <a:spcPts val="0"/>
              </a:spcAft>
              <a:buClr>
                <a:schemeClr val="dk1"/>
              </a:buClr>
              <a:buFont typeface="Arial"/>
              <a:buNone/>
            </a:pPr>
            <a:r>
              <a:t/>
            </a:r>
            <a:endParaRPr b="0" i="0" sz="3000" u="none" cap="none" strike="noStrike">
              <a:solidFill>
                <a:schemeClr val="dk1"/>
              </a:solidFill>
              <a:latin typeface="Calibri"/>
              <a:ea typeface="Calibri"/>
              <a:cs typeface="Calibri"/>
              <a:sym typeface="Calibri"/>
            </a:endParaRPr>
          </a:p>
          <a:p>
            <a:pPr indent="0" lvl="0" marL="38100" marR="0" rtl="0" algn="l">
              <a:lnSpc>
                <a:spcPct val="90000"/>
              </a:lnSpc>
              <a:spcBef>
                <a:spcPts val="0"/>
              </a:spcBef>
              <a:spcAft>
                <a:spcPts val="0"/>
              </a:spcAft>
              <a:buClr>
                <a:schemeClr val="dk1"/>
              </a:buClr>
              <a:buFont typeface="Arial"/>
              <a:buNone/>
            </a:pPr>
            <a:r>
              <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lt1"/>
              </a:buClr>
              <a:buFont typeface="Arial"/>
              <a:buNone/>
            </a:pPr>
            <a:r>
              <a:t/>
            </a:r>
            <a:endParaRPr b="1" i="0" sz="2400" u="none" cap="none" strike="noStrike">
              <a:solidFill>
                <a:schemeClr val="dk1"/>
              </a:solidFill>
              <a:latin typeface="Calibri"/>
              <a:ea typeface="Calibri"/>
              <a:cs typeface="Calibri"/>
              <a:sym typeface="Calibri"/>
            </a:endParaRPr>
          </a:p>
        </p:txBody>
      </p:sp>
      <p:pic>
        <p:nvPicPr>
          <p:cNvPr id="569" name="Shape 569"/>
          <p:cNvPicPr preferRelativeResize="0"/>
          <p:nvPr/>
        </p:nvPicPr>
        <p:blipFill rotWithShape="1">
          <a:blip r:embed="rId3">
            <a:alphaModFix/>
          </a:blip>
          <a:srcRect b="0" l="0" r="0" t="0"/>
          <a:stretch/>
        </p:blipFill>
        <p:spPr>
          <a:xfrm>
            <a:off x="154700" y="901575"/>
            <a:ext cx="9144000" cy="4431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0" y="0"/>
            <a:ext cx="9144000" cy="609600"/>
          </a:xfrm>
          <a:prstGeom prst="rect">
            <a:avLst/>
          </a:prstGeom>
          <a:solidFill>
            <a:schemeClr val="accent4"/>
          </a:solidFill>
          <a:ln>
            <a:noFill/>
          </a:ln>
        </p:spPr>
        <p:txBody>
          <a:bodyPr anchorCtr="0" anchor="t" bIns="91425" lIns="91425" spcFirstLastPara="1" rIns="91425" wrap="square" tIns="91425">
            <a:noAutofit/>
          </a:bodyPr>
          <a:lstStyle/>
          <a:p>
            <a:pPr indent="-5079" lvl="0" marL="182880" marR="0" rtl="0" algn="l">
              <a:lnSpc>
                <a:spcPct val="100000"/>
              </a:lnSpc>
              <a:spcBef>
                <a:spcPts val="0"/>
              </a:spcBef>
              <a:spcAft>
                <a:spcPts val="0"/>
              </a:spcAft>
              <a:buClr>
                <a:schemeClr val="lt1"/>
              </a:buClr>
              <a:buFont typeface="Calibri"/>
              <a:buNone/>
            </a:pPr>
            <a:r>
              <a:rPr lang="en"/>
              <a:t>Types of Evictions in </a:t>
            </a:r>
            <a:r>
              <a:rPr b="0" i="0" lang="en" sz="2800" u="none" cap="none" strike="noStrike">
                <a:solidFill>
                  <a:schemeClr val="lt1"/>
                </a:solidFill>
                <a:latin typeface="Calibri"/>
                <a:ea typeface="Calibri"/>
                <a:cs typeface="Calibri"/>
                <a:sym typeface="Calibri"/>
              </a:rPr>
              <a:t>Mission 2011-2015</a:t>
            </a:r>
            <a:endParaRPr b="0" i="0" sz="2800" u="none" cap="none" strike="noStrike">
              <a:solidFill>
                <a:schemeClr val="lt1"/>
              </a:solidFill>
              <a:latin typeface="Calibri"/>
              <a:ea typeface="Calibri"/>
              <a:cs typeface="Calibri"/>
              <a:sym typeface="Calibri"/>
            </a:endParaRPr>
          </a:p>
        </p:txBody>
      </p:sp>
      <p:sp>
        <p:nvSpPr>
          <p:cNvPr id="575" name="Shape 575"/>
          <p:cNvSpPr txBox="1"/>
          <p:nvPr>
            <p:ph idx="1" type="body"/>
          </p:nvPr>
        </p:nvSpPr>
        <p:spPr>
          <a:xfrm>
            <a:off x="203201" y="609600"/>
            <a:ext cx="8763000" cy="4000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p:txBody>
      </p:sp>
      <p:pic>
        <p:nvPicPr>
          <p:cNvPr id="576" name="Shape 576"/>
          <p:cNvPicPr preferRelativeResize="0"/>
          <p:nvPr/>
        </p:nvPicPr>
        <p:blipFill rotWithShape="1">
          <a:blip r:embed="rId3">
            <a:alphaModFix/>
          </a:blip>
          <a:srcRect b="0" l="0" r="0" t="0"/>
          <a:stretch/>
        </p:blipFill>
        <p:spPr>
          <a:xfrm>
            <a:off x="3873501" y="609600"/>
            <a:ext cx="5219700" cy="4533900"/>
          </a:xfrm>
          <a:prstGeom prst="rect">
            <a:avLst/>
          </a:prstGeom>
          <a:noFill/>
          <a:ln>
            <a:noFill/>
          </a:ln>
        </p:spPr>
      </p:pic>
      <p:sp>
        <p:nvSpPr>
          <p:cNvPr id="577" name="Shape 577"/>
          <p:cNvSpPr txBox="1"/>
          <p:nvPr>
            <p:ph idx="2" type="body"/>
          </p:nvPr>
        </p:nvSpPr>
        <p:spPr>
          <a:xfrm>
            <a:off x="-1" y="609600"/>
            <a:ext cx="3873600" cy="4533900"/>
          </a:xfrm>
          <a:prstGeom prst="rect">
            <a:avLst/>
          </a:prstGeom>
          <a:solidFill>
            <a:schemeClr val="accent5">
              <a:alpha val="74510"/>
            </a:schemeClr>
          </a:solidFill>
          <a:ln>
            <a:noFill/>
          </a:ln>
        </p:spPr>
        <p:txBody>
          <a:bodyPr anchorCtr="0" anchor="t" bIns="91425" lIns="91425" spcFirstLastPara="1" rIns="91425" wrap="square" tIns="91425">
            <a:noAutofit/>
          </a:bodyPr>
          <a:lstStyle/>
          <a:p>
            <a:pPr indent="0" lvl="0" marL="0" marR="0" rtl="0" algn="l">
              <a:lnSpc>
                <a:spcPct val="108333"/>
              </a:lnSpc>
              <a:spcBef>
                <a:spcPts val="0"/>
              </a:spcBef>
              <a:spcAft>
                <a:spcPts val="0"/>
              </a:spcAft>
              <a:buClr>
                <a:schemeClr val="lt1"/>
              </a:buClr>
              <a:buFont typeface="Arial"/>
              <a:buNone/>
            </a:pPr>
            <a:r>
              <a:rPr lang="en"/>
              <a:t>Organizations working to support those displaced</a:t>
            </a:r>
            <a:r>
              <a:rPr b="1" i="0" lang="en" sz="2400" u="none" cap="none" strike="noStrike">
                <a:solidFill>
                  <a:schemeClr val="lt1"/>
                </a:solidFill>
                <a:latin typeface="Calibri"/>
                <a:ea typeface="Calibri"/>
                <a:cs typeface="Calibri"/>
                <a:sym typeface="Calibri"/>
              </a:rPr>
              <a:t>:</a:t>
            </a:r>
            <a:endParaRPr/>
          </a:p>
          <a:p>
            <a:pPr indent="0" lvl="0" marL="0" marR="0" rtl="0" algn="l">
              <a:lnSpc>
                <a:spcPct val="108333"/>
              </a:lnSpc>
              <a:spcBef>
                <a:spcPts val="432"/>
              </a:spcBef>
              <a:spcAft>
                <a:spcPts val="0"/>
              </a:spcAft>
              <a:buClr>
                <a:schemeClr val="lt1"/>
              </a:buClr>
              <a:buFont typeface="Arial"/>
              <a:buNone/>
            </a:pPr>
            <a:r>
              <a:rPr b="1" i="0" lang="en" sz="2400" u="none" cap="none" strike="noStrike">
                <a:solidFill>
                  <a:schemeClr val="lt1"/>
                </a:solidFill>
                <a:latin typeface="Calibri"/>
                <a:ea typeface="Calibri"/>
                <a:cs typeface="Calibri"/>
                <a:sym typeface="Calibri"/>
              </a:rPr>
              <a:t>-EDC: 1338 Mission St.</a:t>
            </a:r>
            <a:r>
              <a:rPr lang="en"/>
              <a:t>, 4th floor</a:t>
            </a:r>
            <a:endParaRPr b="1" i="0" sz="2400" u="none" cap="none" strike="noStrike">
              <a:solidFill>
                <a:schemeClr val="lt1"/>
              </a:solidFill>
              <a:latin typeface="Calibri"/>
              <a:ea typeface="Calibri"/>
              <a:cs typeface="Calibri"/>
              <a:sym typeface="Calibri"/>
            </a:endParaRPr>
          </a:p>
          <a:p>
            <a:pPr indent="0" lvl="0" marL="0" marR="0" rtl="0" algn="l">
              <a:lnSpc>
                <a:spcPct val="108333"/>
              </a:lnSpc>
              <a:spcBef>
                <a:spcPts val="432"/>
              </a:spcBef>
              <a:spcAft>
                <a:spcPts val="0"/>
              </a:spcAft>
              <a:buClr>
                <a:schemeClr val="lt1"/>
              </a:buClr>
              <a:buFont typeface="Arial"/>
              <a:buNone/>
            </a:pPr>
            <a:r>
              <a:rPr b="1" i="0" lang="en" sz="2400" u="none" cap="none" strike="noStrike">
                <a:solidFill>
                  <a:schemeClr val="lt1"/>
                </a:solidFill>
                <a:latin typeface="Calibri"/>
                <a:ea typeface="Calibri"/>
                <a:cs typeface="Calibri"/>
                <a:sym typeface="Calibri"/>
              </a:rPr>
              <a:t>-HRC: 1663 Mission St. #504</a:t>
            </a:r>
            <a:endParaRPr/>
          </a:p>
          <a:p>
            <a:pPr indent="0" lvl="0" marL="0" marR="0" rtl="0" algn="l">
              <a:lnSpc>
                <a:spcPct val="108333"/>
              </a:lnSpc>
              <a:spcBef>
                <a:spcPts val="432"/>
              </a:spcBef>
              <a:spcAft>
                <a:spcPts val="0"/>
              </a:spcAft>
              <a:buClr>
                <a:schemeClr val="lt1"/>
              </a:buClr>
              <a:buFont typeface="Arial"/>
              <a:buNone/>
            </a:pPr>
            <a:r>
              <a:rPr b="1" i="0" lang="en" sz="2400" u="none" cap="none" strike="noStrike">
                <a:solidFill>
                  <a:schemeClr val="lt1"/>
                </a:solidFill>
                <a:latin typeface="Calibri"/>
                <a:ea typeface="Calibri"/>
                <a:cs typeface="Calibri"/>
                <a:sym typeface="Calibri"/>
              </a:rPr>
              <a:t>-Causa Justa :: Just Cause: 2301 Mission St.</a:t>
            </a:r>
            <a:r>
              <a:rPr lang="en"/>
              <a:t>, 2nd floor</a:t>
            </a:r>
            <a:endParaRPr b="1" i="0" sz="2400" u="none" cap="none" strike="noStrike">
              <a:solidFill>
                <a:schemeClr val="lt1"/>
              </a:solidFill>
              <a:latin typeface="Calibri"/>
              <a:ea typeface="Calibri"/>
              <a:cs typeface="Calibri"/>
              <a:sym typeface="Calibri"/>
            </a:endParaRPr>
          </a:p>
          <a:p>
            <a:pPr indent="0" lvl="0" marL="0" marR="0" rtl="0" algn="l">
              <a:lnSpc>
                <a:spcPct val="108333"/>
              </a:lnSpc>
              <a:spcBef>
                <a:spcPts val="432"/>
              </a:spcBef>
              <a:spcAft>
                <a:spcPts val="0"/>
              </a:spcAft>
              <a:buClr>
                <a:schemeClr val="lt1"/>
              </a:buClr>
              <a:buFont typeface="Arial"/>
              <a:buNone/>
            </a:pPr>
            <a:r>
              <a:rPr b="1" i="0" lang="en" sz="2400" u="none" cap="none" strike="noStrike">
                <a:solidFill>
                  <a:schemeClr val="lt1"/>
                </a:solidFill>
                <a:latin typeface="Calibri"/>
                <a:ea typeface="Calibri"/>
                <a:cs typeface="Calibri"/>
                <a:sym typeface="Calibri"/>
              </a:rPr>
              <a:t>-</a:t>
            </a:r>
            <a:r>
              <a:rPr lang="en"/>
              <a:t>Catholic Charities </a:t>
            </a:r>
            <a:br>
              <a:rPr lang="en"/>
            </a:br>
            <a:r>
              <a:rPr lang="en"/>
              <a:t>(</a:t>
            </a:r>
            <a:r>
              <a:rPr b="1" i="0" lang="en" sz="2400" u="none" cap="none" strike="noStrike">
                <a:solidFill>
                  <a:schemeClr val="lt1"/>
                </a:solidFill>
                <a:latin typeface="Calibri"/>
                <a:ea typeface="Calibri"/>
                <a:cs typeface="Calibri"/>
                <a:sym typeface="Calibri"/>
              </a:rPr>
              <a:t>415</a:t>
            </a:r>
            <a:r>
              <a:rPr lang="en"/>
              <a:t>) </a:t>
            </a:r>
            <a:r>
              <a:rPr b="1" i="0" lang="en" sz="2400" u="none" cap="none" strike="noStrike">
                <a:solidFill>
                  <a:schemeClr val="lt1"/>
                </a:solidFill>
                <a:latin typeface="Calibri"/>
                <a:ea typeface="Calibri"/>
                <a:cs typeface="Calibri"/>
                <a:sym typeface="Calibri"/>
              </a:rPr>
              <a:t>972-1301</a:t>
            </a:r>
            <a:endParaRPr/>
          </a:p>
          <a:p>
            <a:pPr indent="0" lvl="0" marL="0" marR="0" rtl="0" algn="l">
              <a:lnSpc>
                <a:spcPct val="108333"/>
              </a:lnSpc>
              <a:spcBef>
                <a:spcPts val="432"/>
              </a:spcBef>
              <a:spcAft>
                <a:spcPts val="0"/>
              </a:spcAft>
              <a:buClr>
                <a:schemeClr val="lt1"/>
              </a:buClr>
              <a:buFont typeface="Arial"/>
              <a:buNone/>
            </a:pPr>
            <a:r>
              <a:t/>
            </a:r>
            <a:endParaRPr b="1" i="0" sz="2400" u="none" cap="none" strike="noStrike">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0" y="0"/>
            <a:ext cx="9144000" cy="479700"/>
          </a:xfrm>
          <a:prstGeom prst="rect">
            <a:avLst/>
          </a:prstGeom>
        </p:spPr>
        <p:txBody>
          <a:bodyPr anchorCtr="0" anchor="t" bIns="91425" lIns="91425" spcFirstLastPara="1" rIns="91425" wrap="square" tIns="91425">
            <a:noAutofit/>
          </a:bodyPr>
          <a:lstStyle/>
          <a:p>
            <a:pPr indent="-5079" lvl="0" marL="182880" rtl="0" algn="ctr">
              <a:spcBef>
                <a:spcPts val="0"/>
              </a:spcBef>
              <a:spcAft>
                <a:spcPts val="0"/>
              </a:spcAft>
              <a:buNone/>
            </a:pPr>
            <a:r>
              <a:rPr lang="en"/>
              <a:t>SF AMI 2017</a:t>
            </a:r>
            <a:endParaRPr/>
          </a:p>
        </p:txBody>
      </p:sp>
      <p:sp>
        <p:nvSpPr>
          <p:cNvPr id="583" name="Shape 583"/>
          <p:cNvSpPr txBox="1"/>
          <p:nvPr>
            <p:ph idx="1" type="body"/>
          </p:nvPr>
        </p:nvSpPr>
        <p:spPr>
          <a:xfrm>
            <a:off x="203201" y="609600"/>
            <a:ext cx="8763000" cy="4000500"/>
          </a:xfrm>
          <a:prstGeom prst="rect">
            <a:avLst/>
          </a:prstGeom>
        </p:spPr>
        <p:txBody>
          <a:bodyPr anchorCtr="0" anchor="t" bIns="91425" lIns="91425" spcFirstLastPara="1" rIns="91425" wrap="square" tIns="91425">
            <a:noAutofit/>
          </a:bodyPr>
          <a:lstStyle/>
          <a:p>
            <a:pPr indent="0" lvl="0" marL="0" rtl="0">
              <a:spcBef>
                <a:spcPts val="480"/>
              </a:spcBef>
              <a:spcAft>
                <a:spcPts val="0"/>
              </a:spcAft>
              <a:buNone/>
            </a:pPr>
            <a:r>
              <a:t/>
            </a:r>
            <a:endParaRPr/>
          </a:p>
        </p:txBody>
      </p:sp>
      <p:sp>
        <p:nvSpPr>
          <p:cNvPr id="584" name="Shape 584"/>
          <p:cNvSpPr txBox="1"/>
          <p:nvPr>
            <p:ph idx="2" type="body"/>
          </p:nvPr>
        </p:nvSpPr>
        <p:spPr>
          <a:xfrm>
            <a:off x="139700" y="479700"/>
            <a:ext cx="8704200" cy="4446900"/>
          </a:xfrm>
          <a:prstGeom prst="rect">
            <a:avLst/>
          </a:prstGeom>
        </p:spPr>
        <p:txBody>
          <a:bodyPr anchorCtr="0" anchor="t" bIns="91425" lIns="91425" spcFirstLastPara="1" rIns="91425" wrap="square" tIns="91425">
            <a:noAutofit/>
          </a:bodyPr>
          <a:lstStyle/>
          <a:p>
            <a:pPr indent="0" lvl="0" marL="0" rtl="0">
              <a:spcBef>
                <a:spcPts val="0"/>
              </a:spcBef>
              <a:spcAft>
                <a:spcPts val="432"/>
              </a:spcAft>
              <a:buNone/>
            </a:pPr>
            <a:r>
              <a:t/>
            </a:r>
            <a:endParaRPr/>
          </a:p>
        </p:txBody>
      </p:sp>
      <p:pic>
        <p:nvPicPr>
          <p:cNvPr id="585" name="Shape 585"/>
          <p:cNvPicPr preferRelativeResize="0"/>
          <p:nvPr/>
        </p:nvPicPr>
        <p:blipFill>
          <a:blip r:embed="rId3">
            <a:alphaModFix/>
          </a:blip>
          <a:stretch>
            <a:fillRect/>
          </a:stretch>
        </p:blipFill>
        <p:spPr>
          <a:xfrm>
            <a:off x="716175" y="537000"/>
            <a:ext cx="7607778" cy="4099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12500" l="0" r="23477" t="634"/>
          <a:stretch/>
        </p:blipFill>
        <p:spPr>
          <a:xfrm>
            <a:off x="-9525" y="-28575"/>
            <a:ext cx="9162900" cy="5200500"/>
          </a:xfrm>
          <a:prstGeom prst="rect">
            <a:avLst/>
          </a:prstGeom>
          <a:noFill/>
          <a:ln>
            <a:noFill/>
          </a:ln>
        </p:spPr>
      </p:pic>
      <p:sp>
        <p:nvSpPr>
          <p:cNvPr id="163" name="Shape 16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sp>
        <p:nvSpPr>
          <p:cNvPr id="164" name="Shape 164"/>
          <p:cNvSpPr/>
          <p:nvPr/>
        </p:nvSpPr>
        <p:spPr>
          <a:xfrm>
            <a:off x="519113" y="1196119"/>
            <a:ext cx="6766800" cy="24411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FFFFF"/>
              </a:buClr>
              <a:buFont typeface="Arial"/>
              <a:buNone/>
            </a:pPr>
            <a:r>
              <a:rPr b="0" i="0" lang="en" sz="2800" u="none" cap="none" strike="noStrike">
                <a:solidFill>
                  <a:srgbClr val="FFFFFF"/>
                </a:solidFill>
                <a:latin typeface="Arial"/>
                <a:ea typeface="Arial"/>
                <a:cs typeface="Arial"/>
                <a:sym typeface="Arial"/>
              </a:rPr>
              <a:t>MEDA’s mission is to strengthen low- and moderate-income Latino families by promoting economic equity and social justice through asset building and community development</a:t>
            </a:r>
            <a:endParaRPr sz="500"/>
          </a:p>
        </p:txBody>
      </p:sp>
      <p:cxnSp>
        <p:nvCxnSpPr>
          <p:cNvPr id="165" name="Shape 165"/>
          <p:cNvCxnSpPr/>
          <p:nvPr/>
        </p:nvCxnSpPr>
        <p:spPr>
          <a:xfrm>
            <a:off x="550171" y="4048125"/>
            <a:ext cx="787800" cy="0"/>
          </a:xfrm>
          <a:prstGeom prst="straightConnector1">
            <a:avLst/>
          </a:prstGeom>
          <a:noFill/>
          <a:ln cap="flat" cmpd="sng" w="177800">
            <a:solidFill>
              <a:srgbClr val="F4B628"/>
            </a:solidFill>
            <a:prstDash val="solid"/>
            <a:miter lim="8000"/>
            <a:headEnd len="sm" w="sm" type="none"/>
            <a:tailEnd len="sm" w="sm" type="none"/>
          </a:ln>
        </p:spPr>
      </p:cxnSp>
      <p:sp>
        <p:nvSpPr>
          <p:cNvPr id="166" name="Shape 166"/>
          <p:cNvSpPr/>
          <p:nvPr/>
        </p:nvSpPr>
        <p:spPr>
          <a:xfrm>
            <a:off x="523875" y="733425"/>
            <a:ext cx="6991200" cy="4311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2700" u="none" cap="none" strike="noStrike">
                <a:solidFill>
                  <a:srgbClr val="F4B628"/>
                </a:solidFill>
                <a:latin typeface="Arial"/>
                <a:ea typeface="Arial"/>
                <a:cs typeface="Arial"/>
                <a:sym typeface="Arial"/>
              </a:rPr>
              <a:t>MEDA’S MISSION</a:t>
            </a:r>
            <a:endParaRPr sz="2700"/>
          </a:p>
        </p:txBody>
      </p:sp>
      <p:cxnSp>
        <p:nvCxnSpPr>
          <p:cNvPr id="167" name="Shape 167"/>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168" name="Shape 168"/>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Your journey</a:t>
            </a:r>
            <a:endParaRPr sz="500"/>
          </a:p>
        </p:txBody>
      </p:sp>
      <p:sp>
        <p:nvSpPr>
          <p:cNvPr id="169" name="Shape 169"/>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type="title"/>
          </p:nvPr>
        </p:nvSpPr>
        <p:spPr>
          <a:xfrm>
            <a:off x="0" y="0"/>
            <a:ext cx="9144000" cy="609600"/>
          </a:xfrm>
          <a:prstGeom prst="rect">
            <a:avLst/>
          </a:prstGeom>
        </p:spPr>
        <p:txBody>
          <a:bodyPr anchorCtr="0" anchor="t" bIns="91425" lIns="91425" spcFirstLastPara="1" rIns="91425" wrap="square" tIns="91425">
            <a:noAutofit/>
          </a:bodyPr>
          <a:lstStyle/>
          <a:p>
            <a:pPr indent="-5079" lvl="0" marL="182880" rtl="0" algn="ctr">
              <a:spcBef>
                <a:spcPts val="0"/>
              </a:spcBef>
              <a:spcAft>
                <a:spcPts val="0"/>
              </a:spcAft>
              <a:buNone/>
            </a:pPr>
            <a:r>
              <a:rPr b="1" lang="en" sz="3000"/>
              <a:t>What is 2017 SF AMI chart?</a:t>
            </a:r>
            <a:endParaRPr b="1" sz="3000"/>
          </a:p>
        </p:txBody>
      </p:sp>
      <p:sp>
        <p:nvSpPr>
          <p:cNvPr id="591" name="Shape 591"/>
          <p:cNvSpPr txBox="1"/>
          <p:nvPr>
            <p:ph idx="1" type="body"/>
          </p:nvPr>
        </p:nvSpPr>
        <p:spPr>
          <a:xfrm>
            <a:off x="203201" y="609600"/>
            <a:ext cx="8763000" cy="4000500"/>
          </a:xfrm>
          <a:prstGeom prst="rect">
            <a:avLst/>
          </a:prstGeom>
        </p:spPr>
        <p:txBody>
          <a:bodyPr anchorCtr="0" anchor="t" bIns="91425" lIns="91425" spcFirstLastPara="1" rIns="91425" wrap="square" tIns="91425">
            <a:noAutofit/>
          </a:bodyPr>
          <a:lstStyle/>
          <a:p>
            <a:pPr indent="0" lvl="0" marL="0" rtl="0">
              <a:spcBef>
                <a:spcPts val="480"/>
              </a:spcBef>
              <a:spcAft>
                <a:spcPts val="0"/>
              </a:spcAft>
              <a:buNone/>
            </a:pPr>
            <a:r>
              <a:t/>
            </a:r>
            <a:endParaRPr/>
          </a:p>
        </p:txBody>
      </p:sp>
      <p:sp>
        <p:nvSpPr>
          <p:cNvPr id="592" name="Shape 592"/>
          <p:cNvSpPr txBox="1"/>
          <p:nvPr>
            <p:ph idx="2" type="body"/>
          </p:nvPr>
        </p:nvSpPr>
        <p:spPr>
          <a:xfrm>
            <a:off x="183100" y="609600"/>
            <a:ext cx="8639100" cy="4176300"/>
          </a:xfrm>
          <a:prstGeom prst="rect">
            <a:avLst/>
          </a:prstGeom>
          <a:solidFill>
            <a:srgbClr val="B6D7A8"/>
          </a:solidFill>
        </p:spPr>
        <p:txBody>
          <a:bodyPr anchorCtr="0" anchor="t" bIns="91425" lIns="91425" spcFirstLastPara="1" rIns="91425" wrap="square" tIns="91425">
            <a:noAutofit/>
          </a:bodyPr>
          <a:lstStyle/>
          <a:p>
            <a:pPr indent="-431800" lvl="0" marL="457200" rtl="0">
              <a:spcBef>
                <a:spcPts val="0"/>
              </a:spcBef>
              <a:spcAft>
                <a:spcPts val="0"/>
              </a:spcAft>
              <a:buClr>
                <a:srgbClr val="000000"/>
              </a:buClr>
              <a:buSzPts val="3200"/>
              <a:buChar char="●"/>
            </a:pPr>
            <a:r>
              <a:rPr lang="en">
                <a:solidFill>
                  <a:srgbClr val="000000"/>
                </a:solidFill>
              </a:rPr>
              <a:t>The City of San Francisco created an Area Median Income Chart to measure rent affordability at different income levels. </a:t>
            </a:r>
            <a:endParaRPr>
              <a:solidFill>
                <a:srgbClr val="000000"/>
              </a:solidFill>
            </a:endParaRPr>
          </a:p>
          <a:p>
            <a:pPr indent="0" lvl="0" marL="0" rtl="0">
              <a:spcBef>
                <a:spcPts val="432"/>
              </a:spcBef>
              <a:spcAft>
                <a:spcPts val="0"/>
              </a:spcAft>
              <a:buNone/>
            </a:pPr>
            <a:r>
              <a:t/>
            </a:r>
            <a:endParaRPr>
              <a:solidFill>
                <a:srgbClr val="000000"/>
              </a:solidFill>
            </a:endParaRPr>
          </a:p>
          <a:p>
            <a:pPr indent="-431800" lvl="0" marL="457200" rtl="0">
              <a:spcBef>
                <a:spcPts val="432"/>
              </a:spcBef>
              <a:spcAft>
                <a:spcPts val="0"/>
              </a:spcAft>
              <a:buClr>
                <a:srgbClr val="000000"/>
              </a:buClr>
              <a:buSzPts val="3200"/>
              <a:buChar char="●"/>
            </a:pPr>
            <a:r>
              <a:rPr lang="en">
                <a:solidFill>
                  <a:srgbClr val="000000"/>
                </a:solidFill>
              </a:rPr>
              <a:t>San Francisco Mayor’s office uses 38% of income towards rent to define what is affordable</a:t>
            </a:r>
            <a:endParaRPr>
              <a:solidFill>
                <a:srgbClr val="000000"/>
              </a:solidFill>
            </a:endParaRPr>
          </a:p>
          <a:p>
            <a:pPr indent="0" lvl="0" marL="0" rtl="0">
              <a:spcBef>
                <a:spcPts val="432"/>
              </a:spcBef>
              <a:spcAft>
                <a:spcPts val="0"/>
              </a:spcAft>
              <a:buNone/>
            </a:pPr>
            <a:r>
              <a:t/>
            </a:r>
            <a:endParaRPr>
              <a:solidFill>
                <a:srgbClr val="000000"/>
              </a:solidFill>
            </a:endParaRPr>
          </a:p>
          <a:p>
            <a:pPr indent="-431800" lvl="0" marL="457200" rtl="0">
              <a:spcBef>
                <a:spcPts val="432"/>
              </a:spcBef>
              <a:spcAft>
                <a:spcPts val="0"/>
              </a:spcAft>
              <a:buClr>
                <a:srgbClr val="000000"/>
              </a:buClr>
              <a:buSzPts val="3200"/>
              <a:buChar char="●"/>
            </a:pPr>
            <a:r>
              <a:rPr lang="en">
                <a:solidFill>
                  <a:srgbClr val="000000"/>
                </a:solidFill>
              </a:rPr>
              <a:t>Most MOHCD rental opportunities are at 55% of Median Income </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idx="1" type="body"/>
          </p:nvPr>
        </p:nvSpPr>
        <p:spPr>
          <a:xfrm>
            <a:off x="203200" y="757500"/>
            <a:ext cx="8763000" cy="3243900"/>
          </a:xfrm>
          <a:prstGeom prst="rect">
            <a:avLst/>
          </a:prstGeom>
        </p:spPr>
        <p:txBody>
          <a:bodyPr anchorCtr="0" anchor="t" bIns="91425" lIns="91425" spcFirstLastPara="1" rIns="91425" wrap="square" tIns="91425">
            <a:noAutofit/>
          </a:bodyPr>
          <a:lstStyle/>
          <a:p>
            <a:pPr indent="0" lvl="0" marL="0">
              <a:spcBef>
                <a:spcPts val="480"/>
              </a:spcBef>
              <a:spcAft>
                <a:spcPts val="0"/>
              </a:spcAft>
              <a:buNone/>
            </a:pPr>
            <a:r>
              <a:t/>
            </a:r>
            <a:endParaRPr/>
          </a:p>
        </p:txBody>
      </p:sp>
      <p:pic>
        <p:nvPicPr>
          <p:cNvPr id="598" name="Shape 598"/>
          <p:cNvPicPr preferRelativeResize="0"/>
          <p:nvPr/>
        </p:nvPicPr>
        <p:blipFill>
          <a:blip r:embed="rId3">
            <a:alphaModFix/>
          </a:blip>
          <a:stretch>
            <a:fillRect/>
          </a:stretch>
        </p:blipFill>
        <p:spPr>
          <a:xfrm>
            <a:off x="288800" y="3218150"/>
            <a:ext cx="8619825" cy="1925350"/>
          </a:xfrm>
          <a:prstGeom prst="rect">
            <a:avLst/>
          </a:prstGeom>
          <a:noFill/>
          <a:ln>
            <a:noFill/>
          </a:ln>
        </p:spPr>
      </p:pic>
      <p:sp>
        <p:nvSpPr>
          <p:cNvPr id="599" name="Shape 599"/>
          <p:cNvSpPr txBox="1"/>
          <p:nvPr>
            <p:ph idx="2" type="body"/>
          </p:nvPr>
        </p:nvSpPr>
        <p:spPr>
          <a:xfrm>
            <a:off x="288800" y="757500"/>
            <a:ext cx="8647800" cy="3327000"/>
          </a:xfrm>
          <a:prstGeom prst="rect">
            <a:avLst/>
          </a:prstGeom>
          <a:solidFill>
            <a:srgbClr val="B6D7A8"/>
          </a:solidFill>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MEDA is expanding and is purchasing buildings to maintain affordable housing in the Mission District !!</a:t>
            </a:r>
            <a:endParaRPr b="0">
              <a:solidFill>
                <a:srgbClr val="000000"/>
              </a:solidFill>
              <a:highlight>
                <a:srgbClr val="B6D7A8"/>
              </a:highlight>
              <a:latin typeface="Arial"/>
              <a:ea typeface="Arial"/>
              <a:cs typeface="Arial"/>
              <a:sym typeface="Arial"/>
            </a:endParaRPr>
          </a:p>
          <a:p>
            <a:pPr indent="0" lvl="0" marL="0">
              <a:spcBef>
                <a:spcPts val="432"/>
              </a:spcBef>
              <a:spcAft>
                <a:spcPts val="0"/>
              </a:spcAft>
              <a:buNone/>
            </a:pPr>
            <a:r>
              <a:t/>
            </a:r>
            <a:endParaRPr b="0" sz="1800">
              <a:solidFill>
                <a:srgbClr val="000000"/>
              </a:solidFill>
              <a:highlight>
                <a:srgbClr val="B6D7A8"/>
              </a:highlight>
              <a:latin typeface="Arial"/>
              <a:ea typeface="Arial"/>
              <a:cs typeface="Arial"/>
              <a:sym typeface="Arial"/>
            </a:endParaRPr>
          </a:p>
          <a:p>
            <a:pPr indent="0" lvl="0" marL="0">
              <a:spcBef>
                <a:spcPts val="432"/>
              </a:spcBef>
              <a:spcAft>
                <a:spcPts val="0"/>
              </a:spcAft>
              <a:buNone/>
            </a:pPr>
            <a:r>
              <a:rPr lang="en">
                <a:solidFill>
                  <a:srgbClr val="000000"/>
                </a:solidFill>
                <a:highlight>
                  <a:srgbClr val="B6D7A8"/>
                </a:highlight>
                <a:latin typeface="Arial"/>
                <a:ea typeface="Arial"/>
                <a:cs typeface="Arial"/>
                <a:sym typeface="Arial"/>
              </a:rPr>
              <a:t>MEDA CRE Goals:</a:t>
            </a:r>
            <a:endParaRPr>
              <a:solidFill>
                <a:srgbClr val="000000"/>
              </a:solidFill>
              <a:highlight>
                <a:srgbClr val="B6D7A8"/>
              </a:highlight>
              <a:latin typeface="Arial"/>
              <a:ea typeface="Arial"/>
              <a:cs typeface="Arial"/>
              <a:sym typeface="Arial"/>
            </a:endParaRPr>
          </a:p>
          <a:p>
            <a:pPr indent="-355600" lvl="0" marL="457200">
              <a:spcBef>
                <a:spcPts val="432"/>
              </a:spcBef>
              <a:spcAft>
                <a:spcPts val="0"/>
              </a:spcAft>
              <a:buClr>
                <a:srgbClr val="000000"/>
              </a:buClr>
              <a:buSzPts val="2000"/>
              <a:buFont typeface="Arial"/>
              <a:buChar char="●"/>
            </a:pPr>
            <a:r>
              <a:rPr b="0" lang="en" sz="2000">
                <a:solidFill>
                  <a:srgbClr val="000000"/>
                </a:solidFill>
                <a:highlight>
                  <a:srgbClr val="B6D7A8"/>
                </a:highlight>
                <a:latin typeface="Arial"/>
                <a:ea typeface="Arial"/>
                <a:cs typeface="Arial"/>
                <a:sym typeface="Arial"/>
              </a:rPr>
              <a:t>Maintaining 400 multi-family buildings</a:t>
            </a:r>
            <a:endParaRPr b="0" sz="2000">
              <a:solidFill>
                <a:srgbClr val="000000"/>
              </a:solidFill>
              <a:highlight>
                <a:srgbClr val="B6D7A8"/>
              </a:highlight>
              <a:latin typeface="Arial"/>
              <a:ea typeface="Arial"/>
              <a:cs typeface="Arial"/>
              <a:sym typeface="Arial"/>
            </a:endParaRPr>
          </a:p>
          <a:p>
            <a:pPr indent="-355600" lvl="0" marL="457200">
              <a:spcBef>
                <a:spcPts val="0"/>
              </a:spcBef>
              <a:spcAft>
                <a:spcPts val="0"/>
              </a:spcAft>
              <a:buClr>
                <a:srgbClr val="000000"/>
              </a:buClr>
              <a:buSzPts val="2000"/>
              <a:buFont typeface="Arial"/>
              <a:buChar char="●"/>
            </a:pPr>
            <a:r>
              <a:rPr b="0" lang="en" sz="2000">
                <a:solidFill>
                  <a:srgbClr val="000000"/>
                </a:solidFill>
                <a:highlight>
                  <a:srgbClr val="B6D7A8"/>
                </a:highlight>
                <a:latin typeface="Arial"/>
                <a:ea typeface="Arial"/>
                <a:cs typeface="Arial"/>
                <a:sym typeface="Arial"/>
              </a:rPr>
              <a:t>320 apartments of Single Residence Occupancy (SRO) hotels</a:t>
            </a:r>
            <a:endParaRPr b="0" sz="2000">
              <a:solidFill>
                <a:srgbClr val="000000"/>
              </a:solidFill>
              <a:highlight>
                <a:srgbClr val="B6D7A8"/>
              </a:highlight>
              <a:latin typeface="Arial"/>
              <a:ea typeface="Arial"/>
              <a:cs typeface="Arial"/>
              <a:sym typeface="Arial"/>
            </a:endParaRPr>
          </a:p>
          <a:p>
            <a:pPr indent="-355600" lvl="0" marL="457200" rtl="0">
              <a:spcBef>
                <a:spcPts val="0"/>
              </a:spcBef>
              <a:spcAft>
                <a:spcPts val="0"/>
              </a:spcAft>
              <a:buClr>
                <a:srgbClr val="000000"/>
              </a:buClr>
              <a:buSzPts val="2000"/>
              <a:buFont typeface="Arial"/>
              <a:buChar char="●"/>
            </a:pPr>
            <a:r>
              <a:rPr b="0" lang="en" sz="2000">
                <a:solidFill>
                  <a:srgbClr val="000000"/>
                </a:solidFill>
                <a:highlight>
                  <a:srgbClr val="B6D7A8"/>
                </a:highlight>
                <a:latin typeface="Arial"/>
                <a:ea typeface="Arial"/>
                <a:cs typeface="Arial"/>
                <a:sym typeface="Arial"/>
              </a:rPr>
              <a:t> Producing 300 new apartments and latino retail spaces</a:t>
            </a:r>
            <a:endParaRPr b="0" sz="2000">
              <a:solidFill>
                <a:srgbClr val="000000"/>
              </a:solidFill>
              <a:highlight>
                <a:srgbClr val="B6D7A8"/>
              </a:highlight>
              <a:latin typeface="Arial"/>
              <a:ea typeface="Arial"/>
              <a:cs typeface="Arial"/>
              <a:sym typeface="Arial"/>
            </a:endParaRPr>
          </a:p>
          <a:p>
            <a:pPr indent="0" lvl="0" marL="0" rtl="0">
              <a:spcBef>
                <a:spcPts val="432"/>
              </a:spcBef>
              <a:spcAft>
                <a:spcPts val="0"/>
              </a:spcAft>
              <a:buNone/>
            </a:pPr>
            <a:r>
              <a:t/>
            </a:r>
            <a:endParaRPr b="0" sz="1800">
              <a:solidFill>
                <a:srgbClr val="000000"/>
              </a:solidFill>
              <a:highlight>
                <a:srgbClr val="B6D7A8"/>
              </a:highlight>
              <a:latin typeface="Arial"/>
              <a:ea typeface="Arial"/>
              <a:cs typeface="Arial"/>
              <a:sym typeface="Arial"/>
            </a:endParaRPr>
          </a:p>
          <a:p>
            <a:pPr indent="0" lvl="0" marL="0">
              <a:spcBef>
                <a:spcPts val="432"/>
              </a:spcBef>
              <a:spcAft>
                <a:spcPts val="432"/>
              </a:spcAft>
              <a:buClr>
                <a:schemeClr val="dk1"/>
              </a:buClr>
              <a:buSzPts val="1100"/>
              <a:buFont typeface="Arial"/>
              <a:buNone/>
            </a:pPr>
            <a:r>
              <a:t/>
            </a:r>
            <a:endParaRPr b="0" sz="1800">
              <a:solidFill>
                <a:srgbClr val="000000"/>
              </a:solidFill>
              <a:highlight>
                <a:srgbClr val="B6D7A8"/>
              </a:highlight>
              <a:latin typeface="Arial"/>
              <a:ea typeface="Arial"/>
              <a:cs typeface="Arial"/>
              <a:sym typeface="Arial"/>
            </a:endParaRPr>
          </a:p>
        </p:txBody>
      </p:sp>
      <p:sp>
        <p:nvSpPr>
          <p:cNvPr id="600" name="Shape 600"/>
          <p:cNvSpPr txBox="1"/>
          <p:nvPr>
            <p:ph type="title"/>
          </p:nvPr>
        </p:nvSpPr>
        <p:spPr>
          <a:xfrm>
            <a:off x="0" y="0"/>
            <a:ext cx="9144000" cy="703500"/>
          </a:xfrm>
          <a:prstGeom prst="rect">
            <a:avLst/>
          </a:prstGeom>
        </p:spPr>
        <p:txBody>
          <a:bodyPr anchorCtr="0" anchor="t" bIns="91425" lIns="91425" spcFirstLastPara="1" rIns="91425" wrap="square" tIns="91425">
            <a:noAutofit/>
          </a:bodyPr>
          <a:lstStyle/>
          <a:p>
            <a:pPr indent="-5079" lvl="0" marL="182880">
              <a:spcBef>
                <a:spcPts val="0"/>
              </a:spcBef>
              <a:spcAft>
                <a:spcPts val="0"/>
              </a:spcAft>
              <a:buNone/>
            </a:pPr>
            <a:r>
              <a:rPr lang="en"/>
              <a:t>MEDA Community Real Estate Program (CRE)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pic>
        <p:nvPicPr>
          <p:cNvPr id="605" name="Shape 605"/>
          <p:cNvPicPr preferRelativeResize="0"/>
          <p:nvPr/>
        </p:nvPicPr>
        <p:blipFill rotWithShape="1">
          <a:blip r:embed="rId3">
            <a:alphaModFix/>
          </a:blip>
          <a:srcRect b="10040" l="24518" r="293" t="4722"/>
          <a:stretch/>
        </p:blipFill>
        <p:spPr>
          <a:xfrm>
            <a:off x="-22689" y="-7144"/>
            <a:ext cx="9189300" cy="5157900"/>
          </a:xfrm>
          <a:prstGeom prst="rect">
            <a:avLst/>
          </a:prstGeom>
          <a:noFill/>
          <a:ln>
            <a:noFill/>
          </a:ln>
        </p:spPr>
      </p:pic>
      <p:sp>
        <p:nvSpPr>
          <p:cNvPr id="606" name="Shape 60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sp>
        <p:nvSpPr>
          <p:cNvPr id="607" name="Shape 607"/>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608" name="Shape 608"/>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609" name="Shape 609"/>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DISC</a:t>
            </a:r>
            <a:endParaRPr sz="500"/>
          </a:p>
        </p:txBody>
      </p:sp>
      <p:sp>
        <p:nvSpPr>
          <p:cNvPr id="610" name="Shape 610"/>
          <p:cNvSpPr/>
          <p:nvPr/>
        </p:nvSpPr>
        <p:spPr>
          <a:xfrm>
            <a:off x="577844" y="1002904"/>
            <a:ext cx="7870200" cy="27816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13100" u="none" cap="none" strike="noStrike">
                <a:solidFill>
                  <a:srgbClr val="F5B528"/>
                </a:solidFill>
                <a:latin typeface="Arial"/>
                <a:ea typeface="Arial"/>
                <a:cs typeface="Arial"/>
                <a:sym typeface="Arial"/>
              </a:rPr>
              <a:t>DISC</a:t>
            </a:r>
            <a:endParaRPr sz="500"/>
          </a:p>
        </p:txBody>
      </p:sp>
      <p:sp>
        <p:nvSpPr>
          <p:cNvPr id="611" name="Shape 611"/>
          <p:cNvSpPr/>
          <p:nvPr/>
        </p:nvSpPr>
        <p:spPr>
          <a:xfrm>
            <a:off x="-15106" y="786984"/>
            <a:ext cx="9144000" cy="13221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Arial"/>
              <a:buNone/>
            </a:pPr>
            <a:r>
              <a:rPr b="0" baseline="30000" i="0" lang="en" sz="1700" u="none" cap="none" strike="noStrike">
                <a:solidFill>
                  <a:srgbClr val="FFFFFF"/>
                </a:solidFill>
                <a:latin typeface="Arial"/>
                <a:ea typeface="Arial"/>
                <a:cs typeface="Arial"/>
                <a:sym typeface="Arial"/>
              </a:rPr>
              <a:t>TO ASSESS OUR FINANCIAL HEALTH, </a:t>
            </a:r>
            <a:endParaRPr sz="500"/>
          </a:p>
          <a:p>
            <a:pPr indent="0" lvl="0" marL="0" marR="0" rtl="0" algn="ctr">
              <a:lnSpc>
                <a:spcPct val="100000"/>
              </a:lnSpc>
              <a:spcBef>
                <a:spcPts val="0"/>
              </a:spcBef>
              <a:spcAft>
                <a:spcPts val="0"/>
              </a:spcAft>
              <a:buClr>
                <a:srgbClr val="FFFFFF"/>
              </a:buClr>
              <a:buFont typeface="Arial"/>
              <a:buNone/>
            </a:pPr>
            <a:r>
              <a:rPr b="0" baseline="30000" i="0" lang="en" sz="1700" u="none" cap="none" strike="noStrike">
                <a:solidFill>
                  <a:srgbClr val="FFFFFF"/>
                </a:solidFill>
                <a:latin typeface="Arial"/>
                <a:ea typeface="Arial"/>
                <a:cs typeface="Arial"/>
                <a:sym typeface="Arial"/>
              </a:rPr>
              <a:t>WE LOOK AT FOUR MAIN FACTORS…</a:t>
            </a:r>
            <a:endParaRPr sz="500"/>
          </a:p>
        </p:txBody>
      </p:sp>
      <p:sp>
        <p:nvSpPr>
          <p:cNvPr id="612" name="Shape 612"/>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613" name="Shape 613"/>
          <p:cNvSpPr/>
          <p:nvPr/>
        </p:nvSpPr>
        <p:spPr>
          <a:xfrm>
            <a:off x="-157981" y="3228900"/>
            <a:ext cx="9174300" cy="1326300"/>
          </a:xfrm>
          <a:prstGeom prst="rect">
            <a:avLst/>
          </a:prstGeom>
          <a:noFill/>
          <a:ln>
            <a:noFill/>
          </a:ln>
        </p:spPr>
        <p:txBody>
          <a:bodyPr anchorCtr="0" anchor="ctr" bIns="19050" lIns="19050" spcFirstLastPara="1" rIns="19050" wrap="square" tIns="19050">
            <a:noAutofit/>
          </a:bodyPr>
          <a:lstStyle/>
          <a:p>
            <a:pPr indent="254000" lvl="3" marL="0" marR="0" rtl="0" algn="ctr">
              <a:lnSpc>
                <a:spcPct val="100000"/>
              </a:lnSpc>
              <a:spcBef>
                <a:spcPts val="0"/>
              </a:spcBef>
              <a:spcAft>
                <a:spcPts val="0"/>
              </a:spcAft>
              <a:buClr>
                <a:srgbClr val="FFFFFF"/>
              </a:buClr>
              <a:buFont typeface="Arial"/>
              <a:buNone/>
            </a:pPr>
            <a:r>
              <a:rPr b="0" baseline="30000" i="0" lang="en" sz="2800" u="none" cap="none" strike="noStrike">
                <a:solidFill>
                  <a:srgbClr val="FFFFFF"/>
                </a:solidFill>
                <a:latin typeface="Arial"/>
                <a:ea typeface="Arial"/>
                <a:cs typeface="Arial"/>
                <a:sym typeface="Arial"/>
              </a:rPr>
              <a:t>DEBT      INCOME     SAVINGS    CREDIT</a:t>
            </a:r>
            <a:endParaRPr sz="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id="618" name="Shape 618"/>
          <p:cNvPicPr preferRelativeResize="0"/>
          <p:nvPr/>
        </p:nvPicPr>
        <p:blipFill rotWithShape="1">
          <a:blip r:embed="rId3">
            <a:alphaModFix/>
          </a:blip>
          <a:srcRect b="0" l="4554" r="4179" t="0"/>
          <a:stretch/>
        </p:blipFill>
        <p:spPr>
          <a:xfrm>
            <a:off x="-28415" y="-41119"/>
            <a:ext cx="9172200" cy="5225700"/>
          </a:xfrm>
          <a:prstGeom prst="rect">
            <a:avLst/>
          </a:prstGeom>
          <a:noFill/>
          <a:ln>
            <a:noFill/>
          </a:ln>
        </p:spPr>
      </p:pic>
      <p:sp>
        <p:nvSpPr>
          <p:cNvPr id="619" name="Shape 619"/>
          <p:cNvSpPr/>
          <p:nvPr/>
        </p:nvSpPr>
        <p:spPr>
          <a:xfrm>
            <a:off x="897609" y="737906"/>
            <a:ext cx="22080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5800" u="none" cap="none" strike="noStrike">
                <a:solidFill>
                  <a:srgbClr val="F5B528"/>
                </a:solidFill>
                <a:latin typeface="Arial"/>
                <a:ea typeface="Arial"/>
                <a:cs typeface="Arial"/>
                <a:sym typeface="Arial"/>
              </a:rPr>
              <a:t>DEBT</a:t>
            </a:r>
            <a:endParaRPr sz="500"/>
          </a:p>
        </p:txBody>
      </p:sp>
      <p:sp>
        <p:nvSpPr>
          <p:cNvPr id="620" name="Shape 620"/>
          <p:cNvSpPr/>
          <p:nvPr/>
        </p:nvSpPr>
        <p:spPr>
          <a:xfrm>
            <a:off x="5564919" y="737907"/>
            <a:ext cx="29955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5800" u="none" cap="none" strike="noStrike">
                <a:solidFill>
                  <a:srgbClr val="F5B528"/>
                </a:solidFill>
                <a:latin typeface="Arial"/>
                <a:ea typeface="Arial"/>
                <a:cs typeface="Arial"/>
                <a:sym typeface="Arial"/>
              </a:rPr>
              <a:t>INCOME</a:t>
            </a:r>
            <a:endParaRPr sz="500"/>
          </a:p>
        </p:txBody>
      </p:sp>
      <p:sp>
        <p:nvSpPr>
          <p:cNvPr id="621" name="Shape 621"/>
          <p:cNvSpPr/>
          <p:nvPr/>
        </p:nvSpPr>
        <p:spPr>
          <a:xfrm>
            <a:off x="897609" y="3500531"/>
            <a:ext cx="27732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5800" u="none" cap="none" strike="noStrike">
                <a:solidFill>
                  <a:srgbClr val="F5B528"/>
                </a:solidFill>
                <a:latin typeface="Arial"/>
                <a:ea typeface="Arial"/>
                <a:cs typeface="Arial"/>
                <a:sym typeface="Arial"/>
              </a:rPr>
              <a:t>CREDIT</a:t>
            </a:r>
            <a:endParaRPr sz="500"/>
          </a:p>
        </p:txBody>
      </p:sp>
      <p:sp>
        <p:nvSpPr>
          <p:cNvPr id="622" name="Shape 622"/>
          <p:cNvSpPr/>
          <p:nvPr/>
        </p:nvSpPr>
        <p:spPr>
          <a:xfrm>
            <a:off x="5564915" y="3500531"/>
            <a:ext cx="33813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5800" u="none" cap="none" strike="noStrike">
                <a:solidFill>
                  <a:srgbClr val="F5B528"/>
                </a:solidFill>
                <a:latin typeface="Arial"/>
                <a:ea typeface="Arial"/>
                <a:cs typeface="Arial"/>
                <a:sym typeface="Arial"/>
              </a:rPr>
              <a:t>SAVINGS</a:t>
            </a:r>
            <a:endParaRPr sz="500"/>
          </a:p>
        </p:txBody>
      </p:sp>
      <p:sp>
        <p:nvSpPr>
          <p:cNvPr id="623" name="Shape 623"/>
          <p:cNvSpPr/>
          <p:nvPr/>
        </p:nvSpPr>
        <p:spPr>
          <a:xfrm>
            <a:off x="3359900" y="1359063"/>
            <a:ext cx="2424000" cy="2425500"/>
          </a:xfrm>
          <a:prstGeom prst="ellipse">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624" name="Shape 624"/>
          <p:cNvSpPr/>
          <p:nvPr/>
        </p:nvSpPr>
        <p:spPr>
          <a:xfrm>
            <a:off x="3467989" y="1467204"/>
            <a:ext cx="2208000" cy="2209200"/>
          </a:xfrm>
          <a:prstGeom prst="ellipse">
            <a:avLst/>
          </a:prstGeom>
          <a:solidFill>
            <a:srgbClr val="3B1F4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625" name="Shape 625"/>
          <p:cNvSpPr/>
          <p:nvPr/>
        </p:nvSpPr>
        <p:spPr>
          <a:xfrm>
            <a:off x="3467991" y="1794038"/>
            <a:ext cx="2097000" cy="1555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FFFFF"/>
              </a:buClr>
              <a:buFont typeface="Arial"/>
              <a:buNone/>
            </a:pPr>
            <a:r>
              <a:rPr b="0" i="0" lang="en" sz="4700" u="none" cap="none" strike="noStrike">
                <a:solidFill>
                  <a:srgbClr val="FFFFFF"/>
                </a:solidFill>
                <a:latin typeface="Arial"/>
                <a:ea typeface="Arial"/>
                <a:cs typeface="Arial"/>
                <a:sym typeface="Arial"/>
              </a:rPr>
              <a:t>LIFE </a:t>
            </a:r>
            <a:endParaRPr sz="500"/>
          </a:p>
          <a:p>
            <a:pPr indent="0" lvl="0" marL="0" marR="0" rtl="0" algn="ctr">
              <a:lnSpc>
                <a:spcPct val="80000"/>
              </a:lnSpc>
              <a:spcBef>
                <a:spcPts val="0"/>
              </a:spcBef>
              <a:spcAft>
                <a:spcPts val="0"/>
              </a:spcAft>
              <a:buClr>
                <a:srgbClr val="FFFFFF"/>
              </a:buClr>
              <a:buFont typeface="Arial"/>
              <a:buNone/>
            </a:pPr>
            <a:r>
              <a:rPr b="0" i="0" lang="en" sz="4700" u="none" cap="none" strike="noStrike">
                <a:solidFill>
                  <a:srgbClr val="FFFFFF"/>
                </a:solidFill>
                <a:latin typeface="Arial"/>
                <a:ea typeface="Arial"/>
                <a:cs typeface="Arial"/>
                <a:sym typeface="Arial"/>
              </a:rPr>
              <a:t>GOAL</a:t>
            </a:r>
            <a:endParaRPr sz="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pic>
        <p:nvPicPr>
          <p:cNvPr id="630" name="Shape 630"/>
          <p:cNvPicPr preferRelativeResize="0"/>
          <p:nvPr/>
        </p:nvPicPr>
        <p:blipFill rotWithShape="1">
          <a:blip r:embed="rId3">
            <a:alphaModFix/>
          </a:blip>
          <a:srcRect b="12500" l="0" r="23477" t="634"/>
          <a:stretch/>
        </p:blipFill>
        <p:spPr>
          <a:xfrm>
            <a:off x="-9525" y="-28575"/>
            <a:ext cx="9162900" cy="5200500"/>
          </a:xfrm>
          <a:prstGeom prst="rect">
            <a:avLst/>
          </a:prstGeom>
          <a:noFill/>
          <a:ln>
            <a:noFill/>
          </a:ln>
        </p:spPr>
      </p:pic>
      <p:sp>
        <p:nvSpPr>
          <p:cNvPr id="631" name="Shape 631"/>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632" name="Shape 632"/>
          <p:cNvPicPr preferRelativeResize="0"/>
          <p:nvPr/>
        </p:nvPicPr>
        <p:blipFill rotWithShape="1">
          <a:blip r:embed="rId4">
            <a:alphaModFix/>
          </a:blip>
          <a:srcRect b="0" l="0" r="0" t="0"/>
          <a:stretch/>
        </p:blipFill>
        <p:spPr>
          <a:xfrm>
            <a:off x="-7994" y="-32506"/>
            <a:ext cx="4152300" cy="5208600"/>
          </a:xfrm>
          <a:prstGeom prst="rect">
            <a:avLst/>
          </a:prstGeom>
          <a:noFill/>
          <a:ln>
            <a:noFill/>
          </a:ln>
        </p:spPr>
      </p:pic>
      <p:sp>
        <p:nvSpPr>
          <p:cNvPr id="633" name="Shape 633"/>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634" name="Shape 634"/>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635" name="Shape 635"/>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Debit</a:t>
            </a:r>
            <a:endParaRPr sz="500"/>
          </a:p>
        </p:txBody>
      </p:sp>
      <p:sp>
        <p:nvSpPr>
          <p:cNvPr id="636" name="Shape 636"/>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637" name="Shape 637"/>
          <p:cNvSpPr/>
          <p:nvPr/>
        </p:nvSpPr>
        <p:spPr>
          <a:xfrm>
            <a:off x="523875" y="1403592"/>
            <a:ext cx="8236800" cy="3120600"/>
          </a:xfrm>
          <a:prstGeom prst="rect">
            <a:avLst/>
          </a:prstGeom>
          <a:noFill/>
          <a:ln>
            <a:noFill/>
          </a:ln>
        </p:spPr>
        <p:txBody>
          <a:bodyPr anchorCtr="0" anchor="ctr" bIns="19050" lIns="19050" spcFirstLastPara="1" rIns="19050" wrap="square" tIns="19050">
            <a:noAutofit/>
          </a:bodyPr>
          <a:lstStyle/>
          <a:p>
            <a:pPr indent="-444500" lvl="0" marL="406400" marR="0" rtl="0" algn="l">
              <a:lnSpc>
                <a:spcPct val="70000"/>
              </a:lnSpc>
              <a:spcBef>
                <a:spcPts val="0"/>
              </a:spcBef>
              <a:spcAft>
                <a:spcPts val="0"/>
              </a:spcAft>
              <a:buClr>
                <a:srgbClr val="FFFFFF"/>
              </a:buClr>
              <a:buSzPts val="3000"/>
              <a:buFont typeface="Arial"/>
              <a:buChar char="•"/>
            </a:pPr>
            <a:r>
              <a:rPr b="0" i="0" lang="en" sz="3000" u="none" cap="none" strike="noStrike">
                <a:solidFill>
                  <a:srgbClr val="FFFFFF"/>
                </a:solidFill>
                <a:latin typeface="Arial"/>
                <a:ea typeface="Arial"/>
                <a:cs typeface="Arial"/>
                <a:sym typeface="Arial"/>
              </a:rPr>
              <a:t>Debt can be both good and bad  </a:t>
            </a:r>
            <a:endParaRPr sz="3000"/>
          </a:p>
          <a:p>
            <a:pPr indent="-444500" lvl="0" marL="406400" marR="0" rtl="0" algn="l">
              <a:lnSpc>
                <a:spcPct val="70000"/>
              </a:lnSpc>
              <a:spcBef>
                <a:spcPts val="2300"/>
              </a:spcBef>
              <a:spcAft>
                <a:spcPts val="0"/>
              </a:spcAft>
              <a:buClr>
                <a:srgbClr val="FFFFFF"/>
              </a:buClr>
              <a:buSzPts val="3000"/>
              <a:buFont typeface="Arial"/>
              <a:buChar char="•"/>
            </a:pPr>
            <a:r>
              <a:rPr b="0" i="0" lang="en" sz="3000" u="none" cap="none" strike="noStrike">
                <a:solidFill>
                  <a:srgbClr val="FFFFFF"/>
                </a:solidFill>
                <a:latin typeface="Arial"/>
                <a:ea typeface="Arial"/>
                <a:cs typeface="Arial"/>
                <a:sym typeface="Arial"/>
              </a:rPr>
              <a:t>In general it’s best to keep your debts low and pay off your debts as much as you can</a:t>
            </a:r>
            <a:endParaRPr sz="3000"/>
          </a:p>
          <a:p>
            <a:pPr indent="-412750" lvl="0" marL="406400" marR="0" rtl="0" algn="l">
              <a:lnSpc>
                <a:spcPct val="70000"/>
              </a:lnSpc>
              <a:spcBef>
                <a:spcPts val="2300"/>
              </a:spcBef>
              <a:spcAft>
                <a:spcPts val="0"/>
              </a:spcAft>
              <a:buClr>
                <a:srgbClr val="FFFFFF"/>
              </a:buClr>
              <a:buSzPts val="2500"/>
              <a:buFont typeface="Arial"/>
              <a:buChar char="•"/>
            </a:pPr>
            <a:r>
              <a:rPr b="0" i="0" lang="en" sz="3000" u="none" cap="none" strike="noStrike">
                <a:solidFill>
                  <a:srgbClr val="FFFFFF"/>
                </a:solidFill>
                <a:latin typeface="Arial"/>
                <a:ea typeface="Arial"/>
                <a:cs typeface="Arial"/>
                <a:sym typeface="Arial"/>
              </a:rPr>
              <a:t>Your Debt to Income ratio affects interest rates and your ability to get loans</a:t>
            </a:r>
            <a:r>
              <a:rPr b="0" i="0" lang="en" sz="3300" u="none" cap="none" strike="noStrike">
                <a:solidFill>
                  <a:srgbClr val="FFFFFF"/>
                </a:solidFill>
                <a:latin typeface="Arial"/>
                <a:ea typeface="Arial"/>
                <a:cs typeface="Arial"/>
                <a:sym typeface="Arial"/>
              </a:rPr>
              <a:t> </a:t>
            </a:r>
            <a:endParaRPr sz="500"/>
          </a:p>
        </p:txBody>
      </p:sp>
      <p:sp>
        <p:nvSpPr>
          <p:cNvPr id="638" name="Shape 638"/>
          <p:cNvSpPr/>
          <p:nvPr/>
        </p:nvSpPr>
        <p:spPr>
          <a:xfrm>
            <a:off x="523875" y="218440"/>
            <a:ext cx="6991200" cy="9714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6800" u="none" cap="none" strike="noStrike">
                <a:solidFill>
                  <a:srgbClr val="F4B628"/>
                </a:solidFill>
                <a:latin typeface="Arial"/>
                <a:ea typeface="Arial"/>
                <a:cs typeface="Arial"/>
                <a:sym typeface="Arial"/>
              </a:rPr>
              <a:t>DEBT</a:t>
            </a:r>
            <a:endParaRPr sz="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pic>
        <p:nvPicPr>
          <p:cNvPr id="643" name="Shape 643"/>
          <p:cNvPicPr preferRelativeResize="0"/>
          <p:nvPr/>
        </p:nvPicPr>
        <p:blipFill rotWithShape="1">
          <a:blip r:embed="rId3">
            <a:alphaModFix/>
          </a:blip>
          <a:srcRect b="12849" l="2227" r="22009" t="1658"/>
          <a:stretch/>
        </p:blipFill>
        <p:spPr>
          <a:xfrm>
            <a:off x="-15140" y="-16233"/>
            <a:ext cx="9174300" cy="5175900"/>
          </a:xfrm>
          <a:prstGeom prst="rect">
            <a:avLst/>
          </a:prstGeom>
          <a:noFill/>
          <a:ln>
            <a:noFill/>
          </a:ln>
        </p:spPr>
      </p:pic>
      <p:sp>
        <p:nvSpPr>
          <p:cNvPr id="644" name="Shape 644"/>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645" name="Shape 645"/>
          <p:cNvPicPr preferRelativeResize="0"/>
          <p:nvPr/>
        </p:nvPicPr>
        <p:blipFill rotWithShape="1">
          <a:blip r:embed="rId4">
            <a:alphaModFix/>
          </a:blip>
          <a:srcRect b="0" l="0" r="0" t="0"/>
          <a:stretch/>
        </p:blipFill>
        <p:spPr>
          <a:xfrm>
            <a:off x="-2959" y="-10451"/>
            <a:ext cx="1446600" cy="5143500"/>
          </a:xfrm>
          <a:prstGeom prst="rect">
            <a:avLst/>
          </a:prstGeom>
          <a:noFill/>
          <a:ln>
            <a:noFill/>
          </a:ln>
        </p:spPr>
      </p:pic>
      <p:sp>
        <p:nvSpPr>
          <p:cNvPr id="646" name="Shape 646"/>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647" name="Shape 647"/>
          <p:cNvSpPr/>
          <p:nvPr/>
        </p:nvSpPr>
        <p:spPr>
          <a:xfrm>
            <a:off x="523875" y="1403592"/>
            <a:ext cx="8236800" cy="3120600"/>
          </a:xfrm>
          <a:prstGeom prst="rect">
            <a:avLst/>
          </a:prstGeom>
          <a:noFill/>
          <a:ln>
            <a:noFill/>
          </a:ln>
        </p:spPr>
        <p:txBody>
          <a:bodyPr anchorCtr="0" anchor="ctr" bIns="19050" lIns="19050" spcFirstLastPara="1" rIns="19050" wrap="square" tIns="19050">
            <a:noAutofit/>
          </a:bodyPr>
          <a:lstStyle/>
          <a:p>
            <a:pPr indent="-412750" lvl="0" marL="406400" marR="0" rtl="0" algn="l">
              <a:lnSpc>
                <a:spcPct val="70000"/>
              </a:lnSpc>
              <a:spcBef>
                <a:spcPts val="0"/>
              </a:spcBef>
              <a:spcAft>
                <a:spcPts val="0"/>
              </a:spcAft>
              <a:buClr>
                <a:srgbClr val="FFFFFF"/>
              </a:buClr>
              <a:buSzPts val="2500"/>
              <a:buFont typeface="Arial"/>
              <a:buChar char="•"/>
            </a:pPr>
            <a:r>
              <a:rPr b="0" i="0" lang="en" sz="3300" u="none" cap="none" strike="noStrike">
                <a:solidFill>
                  <a:srgbClr val="FFFFFF"/>
                </a:solidFill>
                <a:latin typeface="Arial"/>
                <a:ea typeface="Arial"/>
                <a:cs typeface="Arial"/>
                <a:sym typeface="Arial"/>
              </a:rPr>
              <a:t>Evaluate your income and spending</a:t>
            </a:r>
            <a:endParaRPr sz="500"/>
          </a:p>
          <a:p>
            <a:pPr indent="-412750" lvl="0" marL="406400" marR="0" rtl="0" algn="l">
              <a:lnSpc>
                <a:spcPct val="70000"/>
              </a:lnSpc>
              <a:spcBef>
                <a:spcPts val="2300"/>
              </a:spcBef>
              <a:spcAft>
                <a:spcPts val="0"/>
              </a:spcAft>
              <a:buClr>
                <a:srgbClr val="FFFFFF"/>
              </a:buClr>
              <a:buSzPts val="2500"/>
              <a:buFont typeface="Arial"/>
              <a:buChar char="•"/>
            </a:pPr>
            <a:r>
              <a:rPr b="0" i="0" lang="en" sz="3300" u="none" cap="none" strike="noStrike">
                <a:solidFill>
                  <a:srgbClr val="FFFFFF"/>
                </a:solidFill>
                <a:latin typeface="Arial"/>
                <a:ea typeface="Arial"/>
                <a:cs typeface="Arial"/>
                <a:sym typeface="Arial"/>
              </a:rPr>
              <a:t>Brainstorm ways to earn more money; look for a career path</a:t>
            </a:r>
            <a:endParaRPr sz="500"/>
          </a:p>
          <a:p>
            <a:pPr indent="-412750" lvl="0" marL="406400" marR="0" rtl="0" algn="l">
              <a:lnSpc>
                <a:spcPct val="70000"/>
              </a:lnSpc>
              <a:spcBef>
                <a:spcPts val="2300"/>
              </a:spcBef>
              <a:spcAft>
                <a:spcPts val="0"/>
              </a:spcAft>
              <a:buClr>
                <a:srgbClr val="FFFFFF"/>
              </a:buClr>
              <a:buSzPts val="2500"/>
              <a:buFont typeface="Arial"/>
              <a:buChar char="•"/>
            </a:pPr>
            <a:r>
              <a:rPr b="0" i="0" lang="en" sz="3300" u="none" cap="none" strike="noStrike">
                <a:solidFill>
                  <a:srgbClr val="FFFFFF"/>
                </a:solidFill>
                <a:latin typeface="Arial"/>
                <a:ea typeface="Arial"/>
                <a:cs typeface="Arial"/>
                <a:sym typeface="Arial"/>
              </a:rPr>
              <a:t>Know your benefits: through employer and public benefits</a:t>
            </a:r>
            <a:endParaRPr sz="500"/>
          </a:p>
        </p:txBody>
      </p:sp>
      <p:cxnSp>
        <p:nvCxnSpPr>
          <p:cNvPr id="648" name="Shape 648"/>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649" name="Shape 649"/>
          <p:cNvSpPr/>
          <p:nvPr/>
        </p:nvSpPr>
        <p:spPr>
          <a:xfrm>
            <a:off x="523875" y="218440"/>
            <a:ext cx="6991200" cy="9714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6800" u="none" cap="none" strike="noStrike">
                <a:solidFill>
                  <a:srgbClr val="F4B628"/>
                </a:solidFill>
                <a:latin typeface="Arial"/>
                <a:ea typeface="Arial"/>
                <a:cs typeface="Arial"/>
                <a:sym typeface="Arial"/>
              </a:rPr>
              <a:t>INCOME</a:t>
            </a:r>
            <a:endParaRPr sz="500"/>
          </a:p>
        </p:txBody>
      </p:sp>
      <p:sp>
        <p:nvSpPr>
          <p:cNvPr id="650" name="Shape 65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Income</a:t>
            </a:r>
            <a:endParaRPr sz="500"/>
          </a:p>
        </p:txBody>
      </p:sp>
      <p:sp>
        <p:nvSpPr>
          <p:cNvPr id="651" name="Shape 651"/>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pic>
        <p:nvPicPr>
          <p:cNvPr id="656" name="Shape 656"/>
          <p:cNvPicPr preferRelativeResize="0"/>
          <p:nvPr/>
        </p:nvPicPr>
        <p:blipFill rotWithShape="1">
          <a:blip r:embed="rId3">
            <a:alphaModFix/>
          </a:blip>
          <a:srcRect b="10040" l="24518" r="293" t="4722"/>
          <a:stretch/>
        </p:blipFill>
        <p:spPr>
          <a:xfrm>
            <a:off x="-22689" y="-7144"/>
            <a:ext cx="9189300" cy="5157900"/>
          </a:xfrm>
          <a:prstGeom prst="rect">
            <a:avLst/>
          </a:prstGeom>
          <a:noFill/>
          <a:ln>
            <a:noFill/>
          </a:ln>
        </p:spPr>
      </p:pic>
      <p:sp>
        <p:nvSpPr>
          <p:cNvPr id="657" name="Shape 657"/>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658" name="Shape 658"/>
          <p:cNvPicPr preferRelativeResize="0"/>
          <p:nvPr/>
        </p:nvPicPr>
        <p:blipFill rotWithShape="1">
          <a:blip r:embed="rId4">
            <a:alphaModFix/>
          </a:blip>
          <a:srcRect b="0" l="13606" r="0" t="0"/>
          <a:stretch/>
        </p:blipFill>
        <p:spPr>
          <a:xfrm>
            <a:off x="-11552" y="-16810"/>
            <a:ext cx="3517800" cy="5143500"/>
          </a:xfrm>
          <a:prstGeom prst="rect">
            <a:avLst/>
          </a:prstGeom>
          <a:noFill/>
          <a:ln>
            <a:noFill/>
          </a:ln>
        </p:spPr>
      </p:pic>
      <p:sp>
        <p:nvSpPr>
          <p:cNvPr id="659" name="Shape 659"/>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660" name="Shape 660"/>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661" name="Shape 661"/>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Savings</a:t>
            </a:r>
            <a:endParaRPr sz="500"/>
          </a:p>
        </p:txBody>
      </p:sp>
      <p:sp>
        <p:nvSpPr>
          <p:cNvPr id="662" name="Shape 662"/>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663" name="Shape 663"/>
          <p:cNvSpPr/>
          <p:nvPr/>
        </p:nvSpPr>
        <p:spPr>
          <a:xfrm>
            <a:off x="523875" y="1403592"/>
            <a:ext cx="8236800" cy="3120600"/>
          </a:xfrm>
          <a:prstGeom prst="rect">
            <a:avLst/>
          </a:prstGeom>
          <a:noFill/>
          <a:ln>
            <a:noFill/>
          </a:ln>
        </p:spPr>
        <p:txBody>
          <a:bodyPr anchorCtr="0" anchor="ctr" bIns="19050" lIns="19050" spcFirstLastPara="1" rIns="19050" wrap="square" tIns="19050">
            <a:noAutofit/>
          </a:bodyPr>
          <a:lstStyle/>
          <a:p>
            <a:pPr indent="-444500" lvl="0" marL="406400" marR="0" rtl="0" algn="l">
              <a:lnSpc>
                <a:spcPct val="70000"/>
              </a:lnSpc>
              <a:spcBef>
                <a:spcPts val="0"/>
              </a:spcBef>
              <a:spcAft>
                <a:spcPts val="0"/>
              </a:spcAft>
              <a:buClr>
                <a:srgbClr val="FFFFFF"/>
              </a:buClr>
              <a:buSzPts val="3000"/>
              <a:buFont typeface="Arial"/>
              <a:buChar char="•"/>
            </a:pPr>
            <a:r>
              <a:rPr b="0" i="0" lang="en" sz="3000" u="none" cap="none" strike="noStrike">
                <a:solidFill>
                  <a:srgbClr val="FFFFFF"/>
                </a:solidFill>
                <a:latin typeface="Arial"/>
                <a:ea typeface="Arial"/>
                <a:cs typeface="Arial"/>
                <a:sym typeface="Arial"/>
              </a:rPr>
              <a:t>Saving is for everyone, not just the wealthy</a:t>
            </a:r>
            <a:endParaRPr sz="3000"/>
          </a:p>
          <a:p>
            <a:pPr indent="-444500" lvl="0" marL="406400" marR="0" rtl="0" algn="l">
              <a:lnSpc>
                <a:spcPct val="70000"/>
              </a:lnSpc>
              <a:spcBef>
                <a:spcPts val="2300"/>
              </a:spcBef>
              <a:spcAft>
                <a:spcPts val="0"/>
              </a:spcAft>
              <a:buClr>
                <a:srgbClr val="FFFFFF"/>
              </a:buClr>
              <a:buSzPts val="3000"/>
              <a:buFont typeface="Arial"/>
              <a:buChar char="•"/>
            </a:pPr>
            <a:r>
              <a:rPr b="0" i="0" lang="en" sz="3000" u="none" cap="none" strike="noStrike">
                <a:solidFill>
                  <a:srgbClr val="FFFFFF"/>
                </a:solidFill>
                <a:latin typeface="Arial"/>
                <a:ea typeface="Arial"/>
                <a:cs typeface="Arial"/>
                <a:sym typeface="Arial"/>
              </a:rPr>
              <a:t>Define what you’re saving for, and make a plan to start saving</a:t>
            </a:r>
            <a:endParaRPr sz="3000"/>
          </a:p>
          <a:p>
            <a:pPr indent="-444500" lvl="0" marL="406400" marR="0" rtl="0" algn="l">
              <a:lnSpc>
                <a:spcPct val="70000"/>
              </a:lnSpc>
              <a:spcBef>
                <a:spcPts val="2300"/>
              </a:spcBef>
              <a:spcAft>
                <a:spcPts val="0"/>
              </a:spcAft>
              <a:buClr>
                <a:srgbClr val="FFFFFF"/>
              </a:buClr>
              <a:buSzPts val="3000"/>
              <a:buFont typeface="Arial"/>
              <a:buChar char="•"/>
            </a:pPr>
            <a:r>
              <a:rPr b="0" i="0" lang="en" sz="3000" u="none" cap="none" strike="noStrike">
                <a:solidFill>
                  <a:srgbClr val="FFFFFF"/>
                </a:solidFill>
                <a:latin typeface="Arial"/>
                <a:ea typeface="Arial"/>
                <a:cs typeface="Arial"/>
                <a:sym typeface="Arial"/>
              </a:rPr>
              <a:t>Evaluate your income and spending and create a budget that includes setting aside savings</a:t>
            </a:r>
            <a:endParaRPr sz="3000"/>
          </a:p>
        </p:txBody>
      </p:sp>
      <p:sp>
        <p:nvSpPr>
          <p:cNvPr id="664" name="Shape 664"/>
          <p:cNvSpPr/>
          <p:nvPr/>
        </p:nvSpPr>
        <p:spPr>
          <a:xfrm>
            <a:off x="523875" y="218440"/>
            <a:ext cx="6991200" cy="9714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6800" u="none" cap="none" strike="noStrike">
                <a:solidFill>
                  <a:srgbClr val="F4B628"/>
                </a:solidFill>
                <a:latin typeface="Arial"/>
                <a:ea typeface="Arial"/>
                <a:cs typeface="Arial"/>
                <a:sym typeface="Arial"/>
              </a:rPr>
              <a:t>SAVINGS</a:t>
            </a:r>
            <a:endParaRPr sz="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pic>
        <p:nvPicPr>
          <p:cNvPr id="669" name="Shape 669"/>
          <p:cNvPicPr preferRelativeResize="0"/>
          <p:nvPr/>
        </p:nvPicPr>
        <p:blipFill rotWithShape="1">
          <a:blip r:embed="rId3">
            <a:alphaModFix/>
          </a:blip>
          <a:srcRect b="10371" l="5395" r="18174" t="3131"/>
          <a:stretch/>
        </p:blipFill>
        <p:spPr>
          <a:xfrm>
            <a:off x="1377" y="-31442"/>
            <a:ext cx="9141300" cy="5206500"/>
          </a:xfrm>
          <a:prstGeom prst="rect">
            <a:avLst/>
          </a:prstGeom>
          <a:noFill/>
          <a:ln>
            <a:noFill/>
          </a:ln>
        </p:spPr>
      </p:pic>
      <p:sp>
        <p:nvSpPr>
          <p:cNvPr id="670" name="Shape 67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671" name="Shape 671"/>
          <p:cNvPicPr preferRelativeResize="0"/>
          <p:nvPr/>
        </p:nvPicPr>
        <p:blipFill rotWithShape="1">
          <a:blip r:embed="rId4">
            <a:alphaModFix amt="68720"/>
          </a:blip>
          <a:srcRect b="2674" l="7493" r="0" t="1805"/>
          <a:stretch/>
        </p:blipFill>
        <p:spPr>
          <a:xfrm>
            <a:off x="-218" y="-15040"/>
            <a:ext cx="3959400" cy="5173500"/>
          </a:xfrm>
          <a:prstGeom prst="rect">
            <a:avLst/>
          </a:prstGeom>
          <a:noFill/>
          <a:ln>
            <a:noFill/>
          </a:ln>
        </p:spPr>
      </p:pic>
      <p:sp>
        <p:nvSpPr>
          <p:cNvPr id="672" name="Shape 672"/>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673" name="Shape 673"/>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674" name="Shape 674"/>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Credit</a:t>
            </a:r>
            <a:endParaRPr sz="500"/>
          </a:p>
        </p:txBody>
      </p:sp>
      <p:sp>
        <p:nvSpPr>
          <p:cNvPr id="675" name="Shape 675"/>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676" name="Shape 676"/>
          <p:cNvSpPr/>
          <p:nvPr/>
        </p:nvSpPr>
        <p:spPr>
          <a:xfrm>
            <a:off x="523875" y="1403592"/>
            <a:ext cx="8236800" cy="3596400"/>
          </a:xfrm>
          <a:prstGeom prst="rect">
            <a:avLst/>
          </a:prstGeom>
          <a:noFill/>
          <a:ln>
            <a:noFill/>
          </a:ln>
        </p:spPr>
        <p:txBody>
          <a:bodyPr anchorCtr="0" anchor="ctr" bIns="19050" lIns="19050" spcFirstLastPara="1" rIns="19050" wrap="square" tIns="19050">
            <a:noAutofit/>
          </a:bodyPr>
          <a:lstStyle/>
          <a:p>
            <a:pPr indent="-412750" lvl="0" marL="406400" marR="0" rtl="0" algn="l">
              <a:lnSpc>
                <a:spcPct val="70000"/>
              </a:lnSpc>
              <a:spcBef>
                <a:spcPts val="0"/>
              </a:spcBef>
              <a:spcAft>
                <a:spcPts val="0"/>
              </a:spcAft>
              <a:buClr>
                <a:srgbClr val="FFFFFF"/>
              </a:buClr>
              <a:buSzPts val="2500"/>
              <a:buFont typeface="Arial"/>
              <a:buChar char="•"/>
            </a:pPr>
            <a:r>
              <a:rPr b="0" i="0" lang="en" sz="3300" u="none" cap="none" strike="noStrike">
                <a:solidFill>
                  <a:srgbClr val="FFFFFF"/>
                </a:solidFill>
                <a:latin typeface="Arial"/>
                <a:ea typeface="Arial"/>
                <a:cs typeface="Arial"/>
                <a:sym typeface="Arial"/>
              </a:rPr>
              <a:t>Your credit report is a detailed report of your </a:t>
            </a:r>
            <a:r>
              <a:rPr lang="en" sz="3300">
                <a:solidFill>
                  <a:srgbClr val="FFFFFF"/>
                </a:solidFill>
              </a:rPr>
              <a:t>past and current </a:t>
            </a:r>
            <a:r>
              <a:rPr b="0" i="0" lang="en" sz="3300" u="none" cap="none" strike="noStrike">
                <a:solidFill>
                  <a:srgbClr val="FFFFFF"/>
                </a:solidFill>
                <a:latin typeface="Arial"/>
                <a:ea typeface="Arial"/>
                <a:cs typeface="Arial"/>
                <a:sym typeface="Arial"/>
              </a:rPr>
              <a:t>debts </a:t>
            </a:r>
            <a:endParaRPr sz="500"/>
          </a:p>
          <a:p>
            <a:pPr indent="-412750" lvl="0" marL="406400" marR="0" rtl="0" algn="l">
              <a:lnSpc>
                <a:spcPct val="70000"/>
              </a:lnSpc>
              <a:spcBef>
                <a:spcPts val="2300"/>
              </a:spcBef>
              <a:spcAft>
                <a:spcPts val="0"/>
              </a:spcAft>
              <a:buClr>
                <a:srgbClr val="FFFFFF"/>
              </a:buClr>
              <a:buSzPts val="2500"/>
              <a:buFont typeface="Arial"/>
              <a:buChar char="•"/>
            </a:pPr>
            <a:r>
              <a:rPr b="0" i="0" lang="en" sz="3300" u="none" cap="none" strike="noStrike">
                <a:solidFill>
                  <a:srgbClr val="FFFFFF"/>
                </a:solidFill>
                <a:latin typeface="Arial"/>
                <a:ea typeface="Arial"/>
                <a:cs typeface="Arial"/>
                <a:sym typeface="Arial"/>
              </a:rPr>
              <a:t>Your credit report determines your credit score</a:t>
            </a:r>
            <a:r>
              <a:rPr lang="en" sz="3300">
                <a:solidFill>
                  <a:srgbClr val="FFFFFF"/>
                </a:solidFill>
              </a:rPr>
              <a:t>, </a:t>
            </a:r>
            <a:r>
              <a:rPr b="0" i="0" lang="en" sz="3300" u="none" cap="none" strike="noStrike">
                <a:solidFill>
                  <a:srgbClr val="FFFFFF"/>
                </a:solidFill>
                <a:latin typeface="Arial"/>
                <a:ea typeface="Arial"/>
                <a:cs typeface="Arial"/>
                <a:sym typeface="Arial"/>
              </a:rPr>
              <a:t>is used to decide interest rates, loan qualification, and even job qualification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70000"/>
              </a:lnSpc>
              <a:spcBef>
                <a:spcPts val="2300"/>
              </a:spcBef>
              <a:spcAft>
                <a:spcPts val="0"/>
              </a:spcAft>
              <a:buClr>
                <a:srgbClr val="FFFFFF"/>
              </a:buClr>
              <a:buFont typeface="Arial"/>
              <a:buNone/>
            </a:pPr>
            <a:r>
              <a:t/>
            </a:r>
            <a:endParaRPr b="0" i="0" sz="1900" u="none" cap="none" strike="noStrike">
              <a:solidFill>
                <a:srgbClr val="000000"/>
              </a:solidFill>
              <a:latin typeface="Helvetica Neue"/>
              <a:ea typeface="Helvetica Neue"/>
              <a:cs typeface="Helvetica Neue"/>
              <a:sym typeface="Helvetica Neue"/>
            </a:endParaRPr>
          </a:p>
        </p:txBody>
      </p:sp>
      <p:sp>
        <p:nvSpPr>
          <p:cNvPr id="677" name="Shape 677"/>
          <p:cNvSpPr/>
          <p:nvPr/>
        </p:nvSpPr>
        <p:spPr>
          <a:xfrm>
            <a:off x="523875" y="218440"/>
            <a:ext cx="6991200" cy="9714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6800" u="none" cap="none" strike="noStrike">
                <a:solidFill>
                  <a:srgbClr val="F4B628"/>
                </a:solidFill>
                <a:latin typeface="Arial"/>
                <a:ea typeface="Arial"/>
                <a:cs typeface="Arial"/>
                <a:sym typeface="Arial"/>
              </a:rPr>
              <a:t>CREDIT</a:t>
            </a:r>
            <a:endParaRPr sz="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pic>
        <p:nvPicPr>
          <p:cNvPr id="682" name="Shape 682"/>
          <p:cNvPicPr preferRelativeResize="0"/>
          <p:nvPr/>
        </p:nvPicPr>
        <p:blipFill rotWithShape="1">
          <a:blip r:embed="rId3">
            <a:alphaModFix/>
          </a:blip>
          <a:srcRect b="10371" l="5395" r="18174" t="3131"/>
          <a:stretch/>
        </p:blipFill>
        <p:spPr>
          <a:xfrm>
            <a:off x="1377" y="-31442"/>
            <a:ext cx="9141300" cy="5206500"/>
          </a:xfrm>
          <a:prstGeom prst="rect">
            <a:avLst/>
          </a:prstGeom>
          <a:noFill/>
          <a:ln>
            <a:noFill/>
          </a:ln>
        </p:spPr>
      </p:pic>
      <p:sp>
        <p:nvSpPr>
          <p:cNvPr id="683" name="Shape 68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684" name="Shape 684"/>
          <p:cNvPicPr preferRelativeResize="0"/>
          <p:nvPr/>
        </p:nvPicPr>
        <p:blipFill rotWithShape="1">
          <a:blip r:embed="rId4">
            <a:alphaModFix amt="68720"/>
          </a:blip>
          <a:srcRect b="2674" l="7493" r="0" t="1805"/>
          <a:stretch/>
        </p:blipFill>
        <p:spPr>
          <a:xfrm>
            <a:off x="-218" y="-15040"/>
            <a:ext cx="3959400" cy="5173500"/>
          </a:xfrm>
          <a:prstGeom prst="rect">
            <a:avLst/>
          </a:prstGeom>
          <a:noFill/>
          <a:ln>
            <a:noFill/>
          </a:ln>
        </p:spPr>
      </p:pic>
      <p:sp>
        <p:nvSpPr>
          <p:cNvPr id="685" name="Shape 685"/>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686" name="Shape 686"/>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687" name="Shape 687"/>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Credit</a:t>
            </a:r>
            <a:endParaRPr sz="500"/>
          </a:p>
        </p:txBody>
      </p:sp>
      <p:sp>
        <p:nvSpPr>
          <p:cNvPr id="688" name="Shape 688"/>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689" name="Shape 689"/>
          <p:cNvSpPr/>
          <p:nvPr/>
        </p:nvSpPr>
        <p:spPr>
          <a:xfrm>
            <a:off x="523875" y="1403592"/>
            <a:ext cx="8236800" cy="3596400"/>
          </a:xfrm>
          <a:prstGeom prst="rect">
            <a:avLst/>
          </a:prstGeom>
          <a:noFill/>
          <a:ln>
            <a:noFill/>
          </a:ln>
        </p:spPr>
        <p:txBody>
          <a:bodyPr anchorCtr="0" anchor="ctr" bIns="19050" lIns="19050" spcFirstLastPara="1" rIns="19050" wrap="square" tIns="19050">
            <a:noAutofit/>
          </a:bodyPr>
          <a:lstStyle/>
          <a:p>
            <a:pPr indent="-438150" lvl="0" marL="406400" marR="0" rtl="0" algn="l">
              <a:lnSpc>
                <a:spcPct val="70000"/>
              </a:lnSpc>
              <a:spcBef>
                <a:spcPts val="0"/>
              </a:spcBef>
              <a:spcAft>
                <a:spcPts val="0"/>
              </a:spcAft>
              <a:buClr>
                <a:srgbClr val="FFFFFF"/>
              </a:buClr>
              <a:buSzPts val="2900"/>
              <a:buFont typeface="Arial"/>
              <a:buChar char="•"/>
            </a:pPr>
            <a:r>
              <a:rPr lang="en" sz="2900">
                <a:solidFill>
                  <a:srgbClr val="FFFFFF"/>
                </a:solidFill>
              </a:rPr>
              <a:t>Obtain a financial product </a:t>
            </a:r>
            <a:endParaRPr sz="2900"/>
          </a:p>
          <a:p>
            <a:pPr indent="-438150" lvl="0" marL="406400" marR="0" rtl="0" algn="l">
              <a:lnSpc>
                <a:spcPct val="70000"/>
              </a:lnSpc>
              <a:spcBef>
                <a:spcPts val="2300"/>
              </a:spcBef>
              <a:spcAft>
                <a:spcPts val="0"/>
              </a:spcAft>
              <a:buClr>
                <a:srgbClr val="FFFFFF"/>
              </a:buClr>
              <a:buSzPts val="2900"/>
              <a:buFont typeface="Arial"/>
              <a:buChar char="•"/>
            </a:pPr>
            <a:r>
              <a:rPr b="0" i="0" lang="en" sz="2900" u="none" cap="none" strike="noStrike">
                <a:solidFill>
                  <a:srgbClr val="FFFFFF"/>
                </a:solidFill>
                <a:latin typeface="Arial"/>
                <a:ea typeface="Arial"/>
                <a:cs typeface="Arial"/>
                <a:sym typeface="Arial"/>
              </a:rPr>
              <a:t>Always pay on time</a:t>
            </a:r>
            <a:endParaRPr sz="2900"/>
          </a:p>
          <a:p>
            <a:pPr indent="-438150" lvl="0" marL="406400" marR="0" rtl="0" algn="l">
              <a:lnSpc>
                <a:spcPct val="70000"/>
              </a:lnSpc>
              <a:spcBef>
                <a:spcPts val="2300"/>
              </a:spcBef>
              <a:spcAft>
                <a:spcPts val="0"/>
              </a:spcAft>
              <a:buClr>
                <a:srgbClr val="FFFFFF"/>
              </a:buClr>
              <a:buSzPts val="2900"/>
              <a:buFont typeface="Arial"/>
              <a:buChar char="•"/>
            </a:pPr>
            <a:r>
              <a:rPr b="0" i="0" lang="en" sz="2900" u="none" cap="none" strike="noStrike">
                <a:solidFill>
                  <a:srgbClr val="FFFFFF"/>
                </a:solidFill>
                <a:latin typeface="Arial"/>
                <a:ea typeface="Arial"/>
                <a:cs typeface="Arial"/>
                <a:sym typeface="Arial"/>
              </a:rPr>
              <a:t>Keep balances below 30% of your credit limit</a:t>
            </a:r>
            <a:endParaRPr sz="2900"/>
          </a:p>
          <a:p>
            <a:pPr indent="-438150" lvl="0" marL="406400" marR="0" rtl="0" algn="l">
              <a:lnSpc>
                <a:spcPct val="70000"/>
              </a:lnSpc>
              <a:spcBef>
                <a:spcPts val="2300"/>
              </a:spcBef>
              <a:spcAft>
                <a:spcPts val="0"/>
              </a:spcAft>
              <a:buClr>
                <a:srgbClr val="FFFFFF"/>
              </a:buClr>
              <a:buSzPts val="2900"/>
              <a:buFont typeface="Arial"/>
              <a:buChar char="•"/>
            </a:pPr>
            <a:r>
              <a:rPr b="0" i="0" lang="en" sz="2900" u="none" cap="none" strike="noStrike">
                <a:solidFill>
                  <a:srgbClr val="FFFFFF"/>
                </a:solidFill>
                <a:latin typeface="Arial"/>
                <a:ea typeface="Arial"/>
                <a:cs typeface="Arial"/>
                <a:sym typeface="Arial"/>
              </a:rPr>
              <a:t>Check your credit report for accuracy</a:t>
            </a:r>
            <a:endParaRPr b="0" i="0" sz="2900" u="none" cap="none" strike="noStrike">
              <a:solidFill>
                <a:srgbClr val="000000"/>
              </a:solidFill>
              <a:latin typeface="Helvetica Neue"/>
              <a:ea typeface="Helvetica Neue"/>
              <a:cs typeface="Helvetica Neue"/>
              <a:sym typeface="Helvetica Neue"/>
            </a:endParaRPr>
          </a:p>
          <a:p>
            <a:pPr indent="0" lvl="0" marL="0" marR="0" rtl="0" algn="l">
              <a:lnSpc>
                <a:spcPct val="70000"/>
              </a:lnSpc>
              <a:spcBef>
                <a:spcPts val="2300"/>
              </a:spcBef>
              <a:spcAft>
                <a:spcPts val="0"/>
              </a:spcAft>
              <a:buClr>
                <a:srgbClr val="FFFFFF"/>
              </a:buClr>
              <a:buFont typeface="Arial"/>
              <a:buNone/>
            </a:pPr>
            <a:r>
              <a:t/>
            </a:r>
            <a:endParaRPr b="0" i="0" sz="1900" u="none" cap="none" strike="noStrike">
              <a:solidFill>
                <a:srgbClr val="000000"/>
              </a:solidFill>
              <a:latin typeface="Helvetica Neue"/>
              <a:ea typeface="Helvetica Neue"/>
              <a:cs typeface="Helvetica Neue"/>
              <a:sym typeface="Helvetica Neue"/>
            </a:endParaRPr>
          </a:p>
        </p:txBody>
      </p:sp>
      <p:sp>
        <p:nvSpPr>
          <p:cNvPr id="690" name="Shape 690"/>
          <p:cNvSpPr/>
          <p:nvPr/>
        </p:nvSpPr>
        <p:spPr>
          <a:xfrm>
            <a:off x="523875" y="218440"/>
            <a:ext cx="8418000" cy="9714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5800" u="none" cap="none" strike="noStrike">
                <a:solidFill>
                  <a:srgbClr val="F4B628"/>
                </a:solidFill>
                <a:latin typeface="Arial"/>
                <a:ea typeface="Arial"/>
                <a:cs typeface="Arial"/>
                <a:sym typeface="Arial"/>
              </a:rPr>
              <a:t>HOW TO BUILD </a:t>
            </a:r>
            <a:r>
              <a:rPr b="0" baseline="30000" i="0" lang="en" sz="5900" u="none" cap="none" strike="noStrike">
                <a:solidFill>
                  <a:srgbClr val="F4B628"/>
                </a:solidFill>
                <a:latin typeface="Arial"/>
                <a:ea typeface="Arial"/>
                <a:cs typeface="Arial"/>
                <a:sym typeface="Arial"/>
              </a:rPr>
              <a:t>CREDIT</a:t>
            </a:r>
            <a:endParaRPr sz="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pic>
        <p:nvPicPr>
          <p:cNvPr id="695" name="Shape 695"/>
          <p:cNvPicPr preferRelativeResize="0"/>
          <p:nvPr/>
        </p:nvPicPr>
        <p:blipFill rotWithShape="1">
          <a:blip r:embed="rId3">
            <a:alphaModFix/>
          </a:blip>
          <a:srcRect b="10371" l="5395" r="18174" t="3131"/>
          <a:stretch/>
        </p:blipFill>
        <p:spPr>
          <a:xfrm>
            <a:off x="1377" y="-31442"/>
            <a:ext cx="9141300" cy="5206500"/>
          </a:xfrm>
          <a:prstGeom prst="rect">
            <a:avLst/>
          </a:prstGeom>
          <a:noFill/>
          <a:ln>
            <a:noFill/>
          </a:ln>
        </p:spPr>
      </p:pic>
      <p:sp>
        <p:nvSpPr>
          <p:cNvPr id="696" name="Shape 69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697" name="Shape 697"/>
          <p:cNvPicPr preferRelativeResize="0"/>
          <p:nvPr/>
        </p:nvPicPr>
        <p:blipFill rotWithShape="1">
          <a:blip r:embed="rId4">
            <a:alphaModFix amt="68720"/>
          </a:blip>
          <a:srcRect b="2674" l="7493" r="0" t="1805"/>
          <a:stretch/>
        </p:blipFill>
        <p:spPr>
          <a:xfrm>
            <a:off x="-3" y="-15022"/>
            <a:ext cx="3959400" cy="5173500"/>
          </a:xfrm>
          <a:prstGeom prst="rect">
            <a:avLst/>
          </a:prstGeom>
          <a:noFill/>
          <a:ln>
            <a:noFill/>
          </a:ln>
        </p:spPr>
      </p:pic>
      <p:sp>
        <p:nvSpPr>
          <p:cNvPr id="698" name="Shape 698"/>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699" name="Shape 699"/>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700" name="Shape 70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Credit</a:t>
            </a:r>
            <a:endParaRPr sz="500"/>
          </a:p>
        </p:txBody>
      </p:sp>
      <p:sp>
        <p:nvSpPr>
          <p:cNvPr id="701" name="Shape 701"/>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702" name="Shape 702"/>
          <p:cNvSpPr/>
          <p:nvPr/>
        </p:nvSpPr>
        <p:spPr>
          <a:xfrm>
            <a:off x="457453" y="928294"/>
            <a:ext cx="8236800" cy="4027200"/>
          </a:xfrm>
          <a:prstGeom prst="rect">
            <a:avLst/>
          </a:prstGeom>
          <a:noFill/>
          <a:ln>
            <a:noFill/>
          </a:ln>
        </p:spPr>
        <p:txBody>
          <a:bodyPr anchorCtr="0" anchor="ctr" bIns="19050" lIns="19050" spcFirstLastPara="1" rIns="19050" wrap="square" tIns="19050">
            <a:noAutofit/>
          </a:bodyPr>
          <a:lstStyle/>
          <a:p>
            <a:pPr indent="-234950" lvl="0" marL="177800" marR="0" rtl="0" algn="l">
              <a:lnSpc>
                <a:spcPct val="70000"/>
              </a:lnSpc>
              <a:spcBef>
                <a:spcPts val="2300"/>
              </a:spcBef>
              <a:spcAft>
                <a:spcPts val="0"/>
              </a:spcAft>
              <a:buClr>
                <a:srgbClr val="FFFFFF"/>
              </a:buClr>
              <a:buSzPts val="2300"/>
              <a:buChar char="●"/>
            </a:pPr>
            <a:r>
              <a:rPr lang="en" sz="2300">
                <a:solidFill>
                  <a:srgbClr val="FFFFFF"/>
                </a:solidFill>
              </a:rPr>
              <a:t>Secured Credit Cards.*</a:t>
            </a:r>
            <a:endParaRPr sz="2300">
              <a:solidFill>
                <a:srgbClr val="FFFFFF"/>
              </a:solidFill>
            </a:endParaRPr>
          </a:p>
          <a:p>
            <a:pPr indent="-234950" lvl="0" marL="177800" marR="0" rtl="0" algn="l">
              <a:lnSpc>
                <a:spcPct val="70000"/>
              </a:lnSpc>
              <a:spcBef>
                <a:spcPts val="0"/>
              </a:spcBef>
              <a:spcAft>
                <a:spcPts val="0"/>
              </a:spcAft>
              <a:buClr>
                <a:srgbClr val="FFFFFF"/>
              </a:buClr>
              <a:buSzPts val="2300"/>
              <a:buChar char="●"/>
            </a:pPr>
            <a:r>
              <a:rPr lang="en" sz="2300">
                <a:solidFill>
                  <a:srgbClr val="FFFFFF"/>
                </a:solidFill>
              </a:rPr>
              <a:t>Fresh Start Loans (Self Help CU) or Lending Circles (MAF). *</a:t>
            </a:r>
            <a:endParaRPr sz="2300">
              <a:solidFill>
                <a:srgbClr val="FFFFFF"/>
              </a:solidFill>
            </a:endParaRPr>
          </a:p>
          <a:p>
            <a:pPr indent="-234950" lvl="0" marL="177800" marR="0" rtl="0" algn="l">
              <a:lnSpc>
                <a:spcPct val="70000"/>
              </a:lnSpc>
              <a:spcBef>
                <a:spcPts val="0"/>
              </a:spcBef>
              <a:spcAft>
                <a:spcPts val="0"/>
              </a:spcAft>
              <a:buClr>
                <a:srgbClr val="FFFFFF"/>
              </a:buClr>
              <a:buSzPts val="2300"/>
              <a:buChar char="●"/>
            </a:pPr>
            <a:r>
              <a:rPr lang="en" sz="2300">
                <a:solidFill>
                  <a:srgbClr val="FFFFFF"/>
                </a:solidFill>
              </a:rPr>
              <a:t>EARN (matched savings program)</a:t>
            </a:r>
            <a:endParaRPr sz="2300">
              <a:solidFill>
                <a:srgbClr val="FFFFFF"/>
              </a:solidFill>
            </a:endParaRPr>
          </a:p>
          <a:p>
            <a:pPr indent="0" lvl="0" marL="0" marR="0" rtl="0" algn="ctr">
              <a:lnSpc>
                <a:spcPct val="100000"/>
              </a:lnSpc>
              <a:spcBef>
                <a:spcPts val="2300"/>
              </a:spcBef>
              <a:spcAft>
                <a:spcPts val="0"/>
              </a:spcAft>
              <a:buNone/>
            </a:pPr>
            <a:r>
              <a:rPr lang="en" sz="2300" u="sng">
                <a:solidFill>
                  <a:srgbClr val="FFFFFF"/>
                </a:solidFill>
              </a:rPr>
              <a:t>ID and proof of address are sufficient to open these accounts. *ITIN or SS may be required for some products</a:t>
            </a:r>
            <a:endParaRPr sz="2300" u="sng">
              <a:solidFill>
                <a:srgbClr val="FFFFFF"/>
              </a:solidFill>
            </a:endParaRPr>
          </a:p>
          <a:p>
            <a:pPr indent="0" lvl="0" marL="0" marR="0" rtl="0" algn="ctr">
              <a:lnSpc>
                <a:spcPct val="100000"/>
              </a:lnSpc>
              <a:spcBef>
                <a:spcPts val="2300"/>
              </a:spcBef>
              <a:spcAft>
                <a:spcPts val="0"/>
              </a:spcAft>
              <a:buNone/>
            </a:pPr>
            <a:r>
              <a:t/>
            </a:r>
            <a:endParaRPr sz="2300" u="sng">
              <a:solidFill>
                <a:srgbClr val="FFFFFF"/>
              </a:solidFill>
            </a:endParaRPr>
          </a:p>
          <a:p>
            <a:pPr indent="-234950" lvl="0" marL="177800" rtl="0">
              <a:lnSpc>
                <a:spcPct val="70000"/>
              </a:lnSpc>
              <a:spcBef>
                <a:spcPts val="0"/>
              </a:spcBef>
              <a:spcAft>
                <a:spcPts val="0"/>
              </a:spcAft>
              <a:buClr>
                <a:schemeClr val="lt1"/>
              </a:buClr>
              <a:buSzPts val="2300"/>
              <a:buChar char="●"/>
            </a:pPr>
            <a:r>
              <a:rPr lang="en" sz="2300">
                <a:solidFill>
                  <a:schemeClr val="lt1"/>
                </a:solidFill>
              </a:rPr>
              <a:t>Bank accounts even if you are on ChexSystems or ITIN holder (Credit Union)</a:t>
            </a:r>
            <a:endParaRPr sz="2300">
              <a:solidFill>
                <a:schemeClr val="lt1"/>
              </a:solidFill>
            </a:endParaRPr>
          </a:p>
          <a:p>
            <a:pPr indent="-234950" lvl="0" marL="177800" rtl="0">
              <a:lnSpc>
                <a:spcPct val="70000"/>
              </a:lnSpc>
              <a:spcBef>
                <a:spcPts val="0"/>
              </a:spcBef>
              <a:spcAft>
                <a:spcPts val="0"/>
              </a:spcAft>
              <a:buClr>
                <a:schemeClr val="lt1"/>
              </a:buClr>
              <a:buSzPts val="2300"/>
              <a:buChar char="●"/>
            </a:pPr>
            <a:r>
              <a:rPr lang="en" sz="2300">
                <a:solidFill>
                  <a:schemeClr val="lt1"/>
                </a:solidFill>
              </a:rPr>
              <a:t>Safe Bank Accounts that don’t have overdraft and other fees</a:t>
            </a:r>
            <a:endParaRPr sz="2300">
              <a:solidFill>
                <a:schemeClr val="lt1"/>
              </a:solidFill>
            </a:endParaRPr>
          </a:p>
          <a:p>
            <a:pPr indent="0" lvl="0" marL="0" rtl="0">
              <a:lnSpc>
                <a:spcPct val="70000"/>
              </a:lnSpc>
              <a:spcBef>
                <a:spcPts val="0"/>
              </a:spcBef>
              <a:spcAft>
                <a:spcPts val="0"/>
              </a:spcAft>
              <a:buNone/>
            </a:pPr>
            <a:r>
              <a:t/>
            </a:r>
            <a:endParaRPr sz="2900">
              <a:solidFill>
                <a:srgbClr val="FFFFFF"/>
              </a:solidFill>
            </a:endParaRPr>
          </a:p>
          <a:p>
            <a:pPr indent="0" lvl="0" marL="0" marR="0" rtl="0" algn="l">
              <a:lnSpc>
                <a:spcPct val="70000"/>
              </a:lnSpc>
              <a:spcBef>
                <a:spcPts val="2300"/>
              </a:spcBef>
              <a:spcAft>
                <a:spcPts val="0"/>
              </a:spcAft>
              <a:buClr>
                <a:srgbClr val="FFFFFF"/>
              </a:buClr>
              <a:buFont typeface="Arial"/>
              <a:buNone/>
            </a:pPr>
            <a:r>
              <a:t/>
            </a:r>
            <a:endParaRPr b="0" i="0" sz="1900" u="none" cap="none" strike="noStrike">
              <a:solidFill>
                <a:srgbClr val="000000"/>
              </a:solidFill>
              <a:latin typeface="Helvetica Neue"/>
              <a:ea typeface="Helvetica Neue"/>
              <a:cs typeface="Helvetica Neue"/>
              <a:sym typeface="Helvetica Neue"/>
            </a:endParaRPr>
          </a:p>
        </p:txBody>
      </p:sp>
      <p:sp>
        <p:nvSpPr>
          <p:cNvPr id="703" name="Shape 703"/>
          <p:cNvSpPr/>
          <p:nvPr/>
        </p:nvSpPr>
        <p:spPr>
          <a:xfrm>
            <a:off x="603478" y="145005"/>
            <a:ext cx="8418000" cy="9714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aseline="30000" lang="en" sz="5800">
                <a:solidFill>
                  <a:srgbClr val="F4B628"/>
                </a:solidFill>
              </a:rPr>
              <a:t>Recommended Financial Products </a:t>
            </a:r>
            <a:endParaRPr sz="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Shape 174"/>
          <p:cNvPicPr preferRelativeResize="0"/>
          <p:nvPr/>
        </p:nvPicPr>
        <p:blipFill rotWithShape="1">
          <a:blip r:embed="rId3">
            <a:alphaModFix/>
          </a:blip>
          <a:srcRect b="12500" l="0" r="23477" t="634"/>
          <a:stretch/>
        </p:blipFill>
        <p:spPr>
          <a:xfrm>
            <a:off x="-9525" y="-28575"/>
            <a:ext cx="9162900" cy="5200500"/>
          </a:xfrm>
          <a:prstGeom prst="rect">
            <a:avLst/>
          </a:prstGeom>
          <a:noFill/>
          <a:ln>
            <a:noFill/>
          </a:ln>
        </p:spPr>
      </p:pic>
      <p:sp>
        <p:nvSpPr>
          <p:cNvPr id="175" name="Shape 175"/>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cxnSp>
        <p:nvCxnSpPr>
          <p:cNvPr id="176" name="Shape 176"/>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177" name="Shape 177"/>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Your journey</a:t>
            </a:r>
            <a:endParaRPr sz="500"/>
          </a:p>
        </p:txBody>
      </p:sp>
      <p:sp>
        <p:nvSpPr>
          <p:cNvPr id="178" name="Shape 178"/>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179" name="Shape 179"/>
          <p:cNvSpPr txBox="1"/>
          <p:nvPr/>
        </p:nvSpPr>
        <p:spPr>
          <a:xfrm>
            <a:off x="727116" y="1227891"/>
            <a:ext cx="7697400" cy="3080700"/>
          </a:xfrm>
          <a:prstGeom prst="rect">
            <a:avLst/>
          </a:prstGeom>
          <a:noFill/>
          <a:ln>
            <a:noFill/>
          </a:ln>
        </p:spPr>
        <p:txBody>
          <a:bodyPr anchorCtr="0" anchor="ctr" bIns="34275" lIns="34275" spcFirstLastPara="1" rIns="34275" wrap="square" tIns="34275">
            <a:noAutofit/>
          </a:bodyPr>
          <a:lstStyle/>
          <a:p>
            <a:pPr indent="-234950" lvl="0" marL="177800" rtl="0">
              <a:spcBef>
                <a:spcPts val="0"/>
              </a:spcBef>
              <a:spcAft>
                <a:spcPts val="0"/>
              </a:spcAft>
              <a:buClr>
                <a:srgbClr val="FFFFFF"/>
              </a:buClr>
              <a:buSzPts val="2300"/>
              <a:buAutoNum type="arabicPeriod"/>
            </a:pPr>
            <a:r>
              <a:rPr b="1" lang="en" sz="2300">
                <a:solidFill>
                  <a:srgbClr val="FFFFFF"/>
                </a:solidFill>
              </a:rPr>
              <a:t>Families are financially thriving</a:t>
            </a:r>
            <a:endParaRPr sz="2300">
              <a:solidFill>
                <a:srgbClr val="FFFFFF"/>
              </a:solidFill>
            </a:endParaRPr>
          </a:p>
          <a:p>
            <a:pPr indent="-234950" lvl="0" marL="177800" rtl="0">
              <a:lnSpc>
                <a:spcPct val="115000"/>
              </a:lnSpc>
              <a:spcBef>
                <a:spcPts val="0"/>
              </a:spcBef>
              <a:spcAft>
                <a:spcPts val="0"/>
              </a:spcAft>
              <a:buClr>
                <a:srgbClr val="FFFFFF"/>
              </a:buClr>
              <a:buSzPts val="2300"/>
              <a:buAutoNum type="arabicPeriod"/>
            </a:pPr>
            <a:r>
              <a:rPr b="1" lang="en" sz="2300">
                <a:solidFill>
                  <a:srgbClr val="FFFFFF"/>
                </a:solidFill>
              </a:rPr>
              <a:t>Families have affordable and stable housing</a:t>
            </a:r>
            <a:endParaRPr b="1" sz="2300">
              <a:solidFill>
                <a:srgbClr val="FFFFFF"/>
              </a:solidFill>
            </a:endParaRPr>
          </a:p>
          <a:p>
            <a:pPr indent="-234950" lvl="0" marL="177800" rtl="0">
              <a:lnSpc>
                <a:spcPct val="115000"/>
              </a:lnSpc>
              <a:spcBef>
                <a:spcPts val="0"/>
              </a:spcBef>
              <a:spcAft>
                <a:spcPts val="0"/>
              </a:spcAft>
              <a:buClr>
                <a:srgbClr val="FFFFFF"/>
              </a:buClr>
              <a:buSzPts val="2300"/>
              <a:buAutoNum type="arabicPeriod"/>
            </a:pPr>
            <a:r>
              <a:rPr b="1" lang="en" sz="2300">
                <a:solidFill>
                  <a:srgbClr val="FFFFFF"/>
                </a:solidFill>
              </a:rPr>
              <a:t>Children and youth succeed in school</a:t>
            </a:r>
            <a:endParaRPr b="1" sz="2300">
              <a:solidFill>
                <a:srgbClr val="FFFFFF"/>
              </a:solidFill>
            </a:endParaRPr>
          </a:p>
          <a:p>
            <a:pPr indent="-234950" lvl="0" marL="177800" rtl="0">
              <a:lnSpc>
                <a:spcPct val="115000"/>
              </a:lnSpc>
              <a:spcBef>
                <a:spcPts val="0"/>
              </a:spcBef>
              <a:spcAft>
                <a:spcPts val="0"/>
              </a:spcAft>
              <a:buClr>
                <a:srgbClr val="FFFFFF"/>
              </a:buClr>
              <a:buSzPts val="2300"/>
              <a:buAutoNum type="arabicPeriod"/>
            </a:pPr>
            <a:r>
              <a:rPr b="1" lang="en" sz="2300">
                <a:solidFill>
                  <a:srgbClr val="FFFFFF"/>
                </a:solidFill>
              </a:rPr>
              <a:t>San Francisco Latinos are decision-makers in the institutions and political systems that affect their lives</a:t>
            </a:r>
            <a:endParaRPr b="1" sz="2300">
              <a:solidFill>
                <a:srgbClr val="FFFFFF"/>
              </a:solidFill>
            </a:endParaRPr>
          </a:p>
          <a:p>
            <a:pPr indent="-234950" lvl="0" marL="177800" rtl="0">
              <a:lnSpc>
                <a:spcPct val="115000"/>
              </a:lnSpc>
              <a:spcBef>
                <a:spcPts val="0"/>
              </a:spcBef>
              <a:spcAft>
                <a:spcPts val="0"/>
              </a:spcAft>
              <a:buClr>
                <a:srgbClr val="FFFFFF"/>
              </a:buClr>
              <a:buSzPts val="2300"/>
              <a:buAutoNum type="arabicPeriod"/>
            </a:pPr>
            <a:r>
              <a:rPr b="1" lang="en" sz="2300">
                <a:solidFill>
                  <a:srgbClr val="FFFFFF"/>
                </a:solidFill>
              </a:rPr>
              <a:t>The Mission District is a strong &amp; supportive community for Latino residents, their businesses and institutions </a:t>
            </a:r>
            <a:endParaRPr sz="500"/>
          </a:p>
        </p:txBody>
      </p:sp>
      <p:sp>
        <p:nvSpPr>
          <p:cNvPr id="180" name="Shape 180"/>
          <p:cNvSpPr/>
          <p:nvPr/>
        </p:nvSpPr>
        <p:spPr>
          <a:xfrm>
            <a:off x="523875" y="733425"/>
            <a:ext cx="6991200" cy="4311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aseline="30000" lang="en" sz="2700">
                <a:solidFill>
                  <a:srgbClr val="F4B628"/>
                </a:solidFill>
              </a:rPr>
              <a:t>WHAT WE ARE HOPING TO ACHIEVE</a:t>
            </a:r>
            <a:endParaRPr sz="2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pic>
        <p:nvPicPr>
          <p:cNvPr id="708" name="Shape 708"/>
          <p:cNvPicPr preferRelativeResize="0"/>
          <p:nvPr/>
        </p:nvPicPr>
        <p:blipFill rotWithShape="1">
          <a:blip r:embed="rId3">
            <a:alphaModFix/>
          </a:blip>
          <a:srcRect b="0" l="4554" r="4179" t="0"/>
          <a:stretch/>
        </p:blipFill>
        <p:spPr>
          <a:xfrm>
            <a:off x="-28415" y="-41119"/>
            <a:ext cx="9172200" cy="5225700"/>
          </a:xfrm>
          <a:prstGeom prst="rect">
            <a:avLst/>
          </a:prstGeom>
          <a:noFill/>
          <a:ln>
            <a:noFill/>
          </a:ln>
        </p:spPr>
      </p:pic>
      <p:sp>
        <p:nvSpPr>
          <p:cNvPr id="709" name="Shape 709"/>
          <p:cNvSpPr/>
          <p:nvPr/>
        </p:nvSpPr>
        <p:spPr>
          <a:xfrm>
            <a:off x="-9525" y="-28575"/>
            <a:ext cx="9162900" cy="5200500"/>
          </a:xfrm>
          <a:prstGeom prst="rect">
            <a:avLst/>
          </a:prstGeom>
          <a:solidFill>
            <a:srgbClr val="011993">
              <a:alpha val="2667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710" name="Shape 710"/>
          <p:cNvSpPr/>
          <p:nvPr/>
        </p:nvSpPr>
        <p:spPr>
          <a:xfrm>
            <a:off x="116559" y="147356"/>
            <a:ext cx="21852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5800" u="none" cap="none" strike="noStrike">
                <a:solidFill>
                  <a:srgbClr val="F5B528"/>
                </a:solidFill>
                <a:latin typeface="Arial"/>
                <a:ea typeface="Arial"/>
                <a:cs typeface="Arial"/>
                <a:sym typeface="Arial"/>
              </a:rPr>
              <a:t>DEBT</a:t>
            </a:r>
            <a:endParaRPr sz="500"/>
          </a:p>
        </p:txBody>
      </p:sp>
      <p:sp>
        <p:nvSpPr>
          <p:cNvPr id="711" name="Shape 711"/>
          <p:cNvSpPr/>
          <p:nvPr/>
        </p:nvSpPr>
        <p:spPr>
          <a:xfrm>
            <a:off x="4712379" y="147357"/>
            <a:ext cx="29955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5800" u="none" cap="none" strike="noStrike">
                <a:solidFill>
                  <a:srgbClr val="F5B528"/>
                </a:solidFill>
                <a:latin typeface="Arial"/>
                <a:ea typeface="Arial"/>
                <a:cs typeface="Arial"/>
                <a:sym typeface="Arial"/>
              </a:rPr>
              <a:t>INCOME</a:t>
            </a:r>
            <a:endParaRPr sz="500"/>
          </a:p>
        </p:txBody>
      </p:sp>
      <p:sp>
        <p:nvSpPr>
          <p:cNvPr id="712" name="Shape 712"/>
          <p:cNvSpPr/>
          <p:nvPr/>
        </p:nvSpPr>
        <p:spPr>
          <a:xfrm>
            <a:off x="116559" y="2590894"/>
            <a:ext cx="31005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5800" u="none" cap="none" strike="noStrike">
                <a:solidFill>
                  <a:srgbClr val="F5B528"/>
                </a:solidFill>
                <a:latin typeface="Arial"/>
                <a:ea typeface="Arial"/>
                <a:cs typeface="Arial"/>
                <a:sym typeface="Arial"/>
              </a:rPr>
              <a:t>CREDIT</a:t>
            </a:r>
            <a:endParaRPr sz="500"/>
          </a:p>
        </p:txBody>
      </p:sp>
      <p:sp>
        <p:nvSpPr>
          <p:cNvPr id="713" name="Shape 713"/>
          <p:cNvSpPr/>
          <p:nvPr/>
        </p:nvSpPr>
        <p:spPr>
          <a:xfrm>
            <a:off x="4712382" y="2590894"/>
            <a:ext cx="3554700" cy="10905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5800" u="none" cap="none" strike="noStrike">
                <a:solidFill>
                  <a:srgbClr val="F5B528"/>
                </a:solidFill>
                <a:latin typeface="Arial"/>
                <a:ea typeface="Arial"/>
                <a:cs typeface="Arial"/>
                <a:sym typeface="Arial"/>
              </a:rPr>
              <a:t>SAVINGS</a:t>
            </a:r>
            <a:endParaRPr sz="500"/>
          </a:p>
        </p:txBody>
      </p:sp>
      <p:sp>
        <p:nvSpPr>
          <p:cNvPr id="714" name="Shape 714"/>
          <p:cNvSpPr/>
          <p:nvPr/>
        </p:nvSpPr>
        <p:spPr>
          <a:xfrm>
            <a:off x="492799" y="1032117"/>
            <a:ext cx="3666900" cy="1229100"/>
          </a:xfrm>
          <a:prstGeom prst="rect">
            <a:avLst/>
          </a:prstGeom>
          <a:noFill/>
          <a:ln>
            <a:noFill/>
          </a:ln>
        </p:spPr>
        <p:txBody>
          <a:bodyPr anchorCtr="0" anchor="ctr" bIns="19050" lIns="19050" spcFirstLastPara="1" rIns="19050" wrap="square" tIns="19050">
            <a:noAutofit/>
          </a:bodyPr>
          <a:lstStyle/>
          <a:p>
            <a:pPr indent="0" lvl="0" marL="0" rtl="0">
              <a:lnSpc>
                <a:spcPct val="70000"/>
              </a:lnSpc>
              <a:spcBef>
                <a:spcPts val="0"/>
              </a:spcBef>
              <a:spcAft>
                <a:spcPts val="0"/>
              </a:spcAft>
              <a:buClr>
                <a:srgbClr val="FFFFFF"/>
              </a:buClr>
              <a:buFont typeface="Arial"/>
              <a:buNone/>
            </a:pPr>
            <a:r>
              <a:t/>
            </a:r>
            <a:endParaRPr sz="500"/>
          </a:p>
          <a:p>
            <a:pPr indent="0" lvl="0" marL="0" marR="0" rtl="0" algn="l">
              <a:lnSpc>
                <a:spcPct val="70000"/>
              </a:lnSpc>
              <a:spcBef>
                <a:spcPts val="0"/>
              </a:spcBef>
              <a:spcAft>
                <a:spcPts val="0"/>
              </a:spcAft>
              <a:buClr>
                <a:srgbClr val="FFFFFF"/>
              </a:buClr>
              <a:buFont typeface="Arial"/>
              <a:buNone/>
            </a:pPr>
            <a:r>
              <a:rPr lang="en" sz="3100">
                <a:solidFill>
                  <a:srgbClr val="FFFFFF"/>
                </a:solidFill>
              </a:rPr>
              <a:t>Know your debt. Are you ready to to pay or n</a:t>
            </a:r>
            <a:r>
              <a:rPr b="0" i="0" lang="en" sz="3100" u="none" cap="none" strike="noStrike">
                <a:solidFill>
                  <a:srgbClr val="FFFFFF"/>
                </a:solidFill>
                <a:latin typeface="Arial"/>
                <a:ea typeface="Arial"/>
                <a:cs typeface="Arial"/>
                <a:sym typeface="Arial"/>
              </a:rPr>
              <a:t>egotiate</a:t>
            </a:r>
            <a:r>
              <a:rPr lang="en" sz="3100">
                <a:solidFill>
                  <a:srgbClr val="FFFFFF"/>
                </a:solidFill>
              </a:rPr>
              <a:t>?</a:t>
            </a:r>
            <a:endParaRPr sz="500"/>
          </a:p>
        </p:txBody>
      </p:sp>
      <p:sp>
        <p:nvSpPr>
          <p:cNvPr id="715" name="Shape 715"/>
          <p:cNvSpPr/>
          <p:nvPr/>
        </p:nvSpPr>
        <p:spPr>
          <a:xfrm>
            <a:off x="5088616" y="1032117"/>
            <a:ext cx="3666900" cy="1229100"/>
          </a:xfrm>
          <a:prstGeom prst="rect">
            <a:avLst/>
          </a:prstGeom>
          <a:noFill/>
          <a:ln>
            <a:noFill/>
          </a:ln>
        </p:spPr>
        <p:txBody>
          <a:bodyPr anchorCtr="0" anchor="ctr"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3100" u="none" cap="none" strike="noStrike">
                <a:solidFill>
                  <a:srgbClr val="FFFFFF"/>
                </a:solidFill>
                <a:latin typeface="Arial"/>
                <a:ea typeface="Arial"/>
                <a:cs typeface="Arial"/>
                <a:sym typeface="Arial"/>
              </a:rPr>
              <a:t>Benefits, taxes, and career pathways</a:t>
            </a:r>
            <a:endParaRPr sz="500"/>
          </a:p>
        </p:txBody>
      </p:sp>
      <p:sp>
        <p:nvSpPr>
          <p:cNvPr id="716" name="Shape 716"/>
          <p:cNvSpPr/>
          <p:nvPr/>
        </p:nvSpPr>
        <p:spPr>
          <a:xfrm>
            <a:off x="492799" y="3413368"/>
            <a:ext cx="3666900" cy="1229100"/>
          </a:xfrm>
          <a:prstGeom prst="rect">
            <a:avLst/>
          </a:prstGeom>
          <a:noFill/>
          <a:ln>
            <a:noFill/>
          </a:ln>
        </p:spPr>
        <p:txBody>
          <a:bodyPr anchorCtr="0" anchor="ctr"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3100" u="none" cap="none" strike="noStrike">
                <a:solidFill>
                  <a:srgbClr val="FFFFFF"/>
                </a:solidFill>
                <a:latin typeface="Arial"/>
                <a:ea typeface="Arial"/>
                <a:cs typeface="Arial"/>
                <a:sym typeface="Arial"/>
              </a:rPr>
              <a:t>Build</a:t>
            </a:r>
            <a:r>
              <a:rPr lang="en" sz="3100">
                <a:solidFill>
                  <a:srgbClr val="FFFFFF"/>
                </a:solidFill>
              </a:rPr>
              <a:t> </a:t>
            </a:r>
            <a:r>
              <a:rPr b="0" i="0" lang="en" sz="3100" u="none" cap="none" strike="noStrike">
                <a:solidFill>
                  <a:srgbClr val="FFFFFF"/>
                </a:solidFill>
                <a:latin typeface="Arial"/>
                <a:ea typeface="Arial"/>
                <a:cs typeface="Arial"/>
                <a:sym typeface="Arial"/>
              </a:rPr>
              <a:t>or rebuild credit</a:t>
            </a:r>
            <a:endParaRPr sz="500"/>
          </a:p>
        </p:txBody>
      </p:sp>
      <p:sp>
        <p:nvSpPr>
          <p:cNvPr id="717" name="Shape 717"/>
          <p:cNvSpPr/>
          <p:nvPr/>
        </p:nvSpPr>
        <p:spPr>
          <a:xfrm>
            <a:off x="5088616" y="3405889"/>
            <a:ext cx="3978900" cy="1587000"/>
          </a:xfrm>
          <a:prstGeom prst="rect">
            <a:avLst/>
          </a:prstGeom>
          <a:noFill/>
          <a:ln>
            <a:noFill/>
          </a:ln>
        </p:spPr>
        <p:txBody>
          <a:bodyPr anchorCtr="0" anchor="ctr"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lang="en" sz="3100">
                <a:solidFill>
                  <a:srgbClr val="FFFFFF"/>
                </a:solidFill>
              </a:rPr>
              <a:t>Define your </a:t>
            </a:r>
            <a:r>
              <a:rPr b="0" i="0" lang="en" sz="3100" u="none" cap="none" strike="noStrike">
                <a:solidFill>
                  <a:srgbClr val="FFFFFF"/>
                </a:solidFill>
                <a:latin typeface="Arial"/>
                <a:ea typeface="Arial"/>
                <a:cs typeface="Arial"/>
                <a:sym typeface="Arial"/>
              </a:rPr>
              <a:t>short and long-term goals</a:t>
            </a:r>
            <a:endParaRPr sz="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pic>
        <p:nvPicPr>
          <p:cNvPr id="722" name="Shape 722"/>
          <p:cNvPicPr preferRelativeResize="0"/>
          <p:nvPr/>
        </p:nvPicPr>
        <p:blipFill rotWithShape="1">
          <a:blip r:embed="rId3">
            <a:alphaModFix/>
          </a:blip>
          <a:srcRect b="10040" l="24518" r="293" t="4722"/>
          <a:stretch/>
        </p:blipFill>
        <p:spPr>
          <a:xfrm>
            <a:off x="-22689" y="-2382"/>
            <a:ext cx="9189300" cy="5157900"/>
          </a:xfrm>
          <a:prstGeom prst="rect">
            <a:avLst/>
          </a:prstGeom>
          <a:noFill/>
          <a:ln>
            <a:noFill/>
          </a:ln>
        </p:spPr>
      </p:pic>
      <p:sp>
        <p:nvSpPr>
          <p:cNvPr id="723" name="Shape 72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sp>
        <p:nvSpPr>
          <p:cNvPr id="724" name="Shape 724"/>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725" name="Shape 725"/>
          <p:cNvSpPr/>
          <p:nvPr/>
        </p:nvSpPr>
        <p:spPr>
          <a:xfrm>
            <a:off x="519113" y="1300894"/>
            <a:ext cx="7392900" cy="2441100"/>
          </a:xfrm>
          <a:prstGeom prst="rect">
            <a:avLst/>
          </a:prstGeom>
          <a:noFill/>
          <a:ln>
            <a:noFill/>
          </a:ln>
        </p:spPr>
        <p:txBody>
          <a:bodyPr anchorCtr="0" anchor="ctr" bIns="19050" lIns="19050" spcFirstLastPara="1" rIns="19050" wrap="square" tIns="19050">
            <a:noAutofit/>
          </a:bodyPr>
          <a:lstStyle/>
          <a:p>
            <a:pPr indent="0" lvl="0" marL="0" marR="0" rtl="0" algn="l">
              <a:lnSpc>
                <a:spcPct val="80000"/>
              </a:lnSpc>
              <a:spcBef>
                <a:spcPts val="0"/>
              </a:spcBef>
              <a:spcAft>
                <a:spcPts val="0"/>
              </a:spcAft>
              <a:buClr>
                <a:srgbClr val="FFFFFF"/>
              </a:buClr>
              <a:buFont typeface="Arial"/>
              <a:buNone/>
            </a:pPr>
            <a:r>
              <a:rPr b="0" i="0" lang="en" sz="2800" u="none" cap="none" strike="noStrike">
                <a:solidFill>
                  <a:srgbClr val="FFFFFF"/>
                </a:solidFill>
                <a:latin typeface="Arial"/>
                <a:ea typeface="Arial"/>
                <a:cs typeface="Arial"/>
                <a:sym typeface="Arial"/>
              </a:rPr>
              <a:t>Based on what we’ve talked about today, think about your journey. </a:t>
            </a:r>
            <a:endParaRPr sz="500"/>
          </a:p>
          <a:p>
            <a:pPr indent="0" lvl="0" marL="0" marR="0" rtl="0" algn="l">
              <a:lnSpc>
                <a:spcPct val="80000"/>
              </a:lnSpc>
              <a:spcBef>
                <a:spcPts val="0"/>
              </a:spcBef>
              <a:spcAft>
                <a:spcPts val="0"/>
              </a:spcAft>
              <a:buClr>
                <a:srgbClr val="FFFFFF"/>
              </a:buClr>
              <a:buFont typeface="Arial"/>
              <a:buNone/>
            </a:pPr>
            <a:r>
              <a:rPr b="0" i="0" lang="en" sz="2800" u="none" cap="none" strike="noStrike">
                <a:solidFill>
                  <a:srgbClr val="FFFFFF"/>
                </a:solidFill>
                <a:latin typeface="Arial"/>
                <a:ea typeface="Arial"/>
                <a:cs typeface="Arial"/>
                <a:sym typeface="Arial"/>
              </a:rPr>
              <a:t> </a:t>
            </a:r>
            <a:endParaRPr sz="500"/>
          </a:p>
          <a:p>
            <a:pPr indent="0" lvl="0" marL="0" marR="0" rtl="0" algn="l">
              <a:lnSpc>
                <a:spcPct val="80000"/>
              </a:lnSpc>
              <a:spcBef>
                <a:spcPts val="0"/>
              </a:spcBef>
              <a:spcAft>
                <a:spcPts val="0"/>
              </a:spcAft>
              <a:buClr>
                <a:srgbClr val="FFFFFF"/>
              </a:buClr>
              <a:buFont typeface="Arial"/>
              <a:buNone/>
            </a:pPr>
            <a:r>
              <a:rPr b="0" i="0" lang="en" sz="2800" u="none" cap="none" strike="noStrike">
                <a:solidFill>
                  <a:srgbClr val="FFFFFF"/>
                </a:solidFill>
                <a:latin typeface="Arial"/>
                <a:ea typeface="Arial"/>
                <a:cs typeface="Arial"/>
                <a:sym typeface="Arial"/>
              </a:rPr>
              <a:t>What are all the things you think need to happen in order for you to achieve your future?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rgbClr val="FFFFFF"/>
              </a:buClr>
              <a:buFont typeface="Arial"/>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rgbClr val="FFFFFF"/>
              </a:buClr>
              <a:buFont typeface="Arial"/>
              <a:buNone/>
            </a:pPr>
            <a:r>
              <a:rPr b="0" i="0" lang="en" sz="2800" u="none" cap="none" strike="noStrike">
                <a:solidFill>
                  <a:srgbClr val="FFFFFF"/>
                </a:solidFill>
                <a:latin typeface="Arial"/>
                <a:ea typeface="Arial"/>
                <a:cs typeface="Arial"/>
                <a:sym typeface="Arial"/>
              </a:rPr>
              <a:t>List them out!</a:t>
            </a:r>
            <a:endParaRPr sz="500"/>
          </a:p>
        </p:txBody>
      </p:sp>
      <p:cxnSp>
        <p:nvCxnSpPr>
          <p:cNvPr id="726" name="Shape 726"/>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727" name="Shape 727"/>
          <p:cNvSpPr/>
          <p:nvPr/>
        </p:nvSpPr>
        <p:spPr>
          <a:xfrm>
            <a:off x="523875" y="733425"/>
            <a:ext cx="6991200" cy="3810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2200" u="none" cap="none" strike="noStrike">
                <a:solidFill>
                  <a:srgbClr val="F4B628"/>
                </a:solidFill>
                <a:latin typeface="Arial"/>
                <a:ea typeface="Arial"/>
                <a:cs typeface="Arial"/>
                <a:sym typeface="Arial"/>
              </a:rPr>
              <a:t>YOUR JOURNEY FROM HERE TO THERE</a:t>
            </a:r>
            <a:endParaRPr sz="500"/>
          </a:p>
        </p:txBody>
      </p:sp>
      <p:sp>
        <p:nvSpPr>
          <p:cNvPr id="728" name="Shape 728"/>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Introduction</a:t>
            </a:r>
            <a:endParaRPr sz="500"/>
          </a:p>
        </p:txBody>
      </p:sp>
      <p:sp>
        <p:nvSpPr>
          <p:cNvPr id="729" name="Shape 729"/>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730" name="Shape 730"/>
          <p:cNvSpPr/>
          <p:nvPr/>
        </p:nvSpPr>
        <p:spPr>
          <a:xfrm>
            <a:off x="557213" y="4215482"/>
            <a:ext cx="3119100" cy="16464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200" u="none" cap="none" strike="noStrike">
                <a:solidFill>
                  <a:srgbClr val="FFFFFF"/>
                </a:solidFill>
                <a:latin typeface="Arial"/>
                <a:ea typeface="Arial"/>
                <a:cs typeface="Arial"/>
                <a:sym typeface="Arial"/>
              </a:rPr>
              <a:t>5 min</a:t>
            </a:r>
            <a:endParaRPr sz="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pic>
        <p:nvPicPr>
          <p:cNvPr id="735" name="Shape 735"/>
          <p:cNvPicPr preferRelativeResize="0"/>
          <p:nvPr/>
        </p:nvPicPr>
        <p:blipFill rotWithShape="1">
          <a:blip r:embed="rId3">
            <a:alphaModFix/>
          </a:blip>
          <a:srcRect b="14501" l="4344" r="23255" t="3799"/>
          <a:stretch/>
        </p:blipFill>
        <p:spPr>
          <a:xfrm>
            <a:off x="-15140" y="-16233"/>
            <a:ext cx="9174300" cy="5175900"/>
          </a:xfrm>
          <a:prstGeom prst="rect">
            <a:avLst/>
          </a:prstGeom>
          <a:noFill/>
          <a:ln>
            <a:noFill/>
          </a:ln>
        </p:spPr>
      </p:pic>
      <p:sp>
        <p:nvSpPr>
          <p:cNvPr id="736" name="Shape 73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sp>
        <p:nvSpPr>
          <p:cNvPr id="737" name="Shape 737"/>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738" name="Shape 738"/>
          <p:cNvSpPr/>
          <p:nvPr/>
        </p:nvSpPr>
        <p:spPr>
          <a:xfrm>
            <a:off x="500063" y="1351173"/>
            <a:ext cx="8350500" cy="24411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FFFFF"/>
              </a:buClr>
              <a:buFont typeface="Arial"/>
              <a:buNone/>
            </a:pPr>
            <a:r>
              <a:rPr b="0" baseline="30000" i="0" lang="en" sz="2800" u="none" cap="none" strike="noStrike">
                <a:solidFill>
                  <a:srgbClr val="FFFFFF"/>
                </a:solidFill>
                <a:latin typeface="Arial"/>
                <a:ea typeface="Arial"/>
                <a:cs typeface="Arial"/>
                <a:sym typeface="Arial"/>
              </a:rPr>
              <a:t>Think about what you’re doing today and write down:</a:t>
            </a:r>
            <a:endParaRPr sz="500"/>
          </a:p>
          <a:p>
            <a:pPr indent="431800" lvl="5" marL="0" marR="0" rtl="0" algn="l">
              <a:lnSpc>
                <a:spcPct val="110000"/>
              </a:lnSpc>
              <a:spcBef>
                <a:spcPts val="0"/>
              </a:spcBef>
              <a:spcAft>
                <a:spcPts val="0"/>
              </a:spcAft>
              <a:buClr>
                <a:srgbClr val="FFFFFF"/>
              </a:buClr>
              <a:buFont typeface="Arial"/>
              <a:buNone/>
            </a:pPr>
            <a:r>
              <a:rPr b="0" i="0" lang="en" sz="2800" u="none" cap="none" strike="noStrike">
                <a:solidFill>
                  <a:srgbClr val="FFFFFF"/>
                </a:solidFill>
                <a:latin typeface="Arial"/>
                <a:ea typeface="Arial"/>
                <a:cs typeface="Arial"/>
                <a:sym typeface="Arial"/>
              </a:rPr>
              <a:t>1 thing you can start doing (small steps are important!)</a:t>
            </a:r>
            <a:endParaRPr sz="500"/>
          </a:p>
          <a:p>
            <a:pPr indent="431800" lvl="5" marL="0" marR="0" rtl="0" algn="l">
              <a:lnSpc>
                <a:spcPct val="110000"/>
              </a:lnSpc>
              <a:spcBef>
                <a:spcPts val="0"/>
              </a:spcBef>
              <a:spcAft>
                <a:spcPts val="0"/>
              </a:spcAft>
              <a:buClr>
                <a:srgbClr val="FFFFFF"/>
              </a:buClr>
              <a:buFont typeface="Arial"/>
              <a:buNone/>
            </a:pPr>
            <a:r>
              <a:rPr b="0" i="0" lang="en" sz="2800" u="none" cap="none" strike="noStrike">
                <a:solidFill>
                  <a:srgbClr val="FFFFFF"/>
                </a:solidFill>
                <a:latin typeface="Arial"/>
                <a:ea typeface="Arial"/>
                <a:cs typeface="Arial"/>
                <a:sym typeface="Arial"/>
              </a:rPr>
              <a:t>1 thing you should stop doing</a:t>
            </a:r>
            <a:endParaRPr sz="500"/>
          </a:p>
          <a:p>
            <a:pPr indent="431800" lvl="5" marL="0" marR="0" rtl="0" algn="l">
              <a:lnSpc>
                <a:spcPct val="110000"/>
              </a:lnSpc>
              <a:spcBef>
                <a:spcPts val="0"/>
              </a:spcBef>
              <a:spcAft>
                <a:spcPts val="0"/>
              </a:spcAft>
              <a:buClr>
                <a:srgbClr val="FFFFFF"/>
              </a:buClr>
              <a:buFont typeface="Arial"/>
              <a:buNone/>
            </a:pPr>
            <a:r>
              <a:rPr b="0" i="0" lang="en" sz="2800" u="none" cap="none" strike="noStrike">
                <a:solidFill>
                  <a:srgbClr val="FFFFFF"/>
                </a:solidFill>
                <a:latin typeface="Arial"/>
                <a:ea typeface="Arial"/>
                <a:cs typeface="Arial"/>
                <a:sym typeface="Arial"/>
              </a:rPr>
              <a:t>1 thing you can continue to do</a:t>
            </a:r>
            <a:endParaRPr sz="500"/>
          </a:p>
        </p:txBody>
      </p:sp>
      <p:cxnSp>
        <p:nvCxnSpPr>
          <p:cNvPr id="739" name="Shape 739"/>
          <p:cNvCxnSpPr/>
          <p:nvPr/>
        </p:nvCxnSpPr>
        <p:spPr>
          <a:xfrm>
            <a:off x="550171" y="4048125"/>
            <a:ext cx="787800" cy="0"/>
          </a:xfrm>
          <a:prstGeom prst="straightConnector1">
            <a:avLst/>
          </a:prstGeom>
          <a:noFill/>
          <a:ln cap="flat" cmpd="sng" w="177800">
            <a:solidFill>
              <a:srgbClr val="F4B628"/>
            </a:solidFill>
            <a:prstDash val="solid"/>
            <a:miter lim="8000"/>
            <a:headEnd len="sm" w="sm" type="none"/>
            <a:tailEnd len="sm" w="sm" type="none"/>
          </a:ln>
        </p:spPr>
      </p:cxnSp>
      <p:cxnSp>
        <p:nvCxnSpPr>
          <p:cNvPr id="740" name="Shape 740"/>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741" name="Shape 741"/>
          <p:cNvSpPr/>
          <p:nvPr/>
        </p:nvSpPr>
        <p:spPr>
          <a:xfrm>
            <a:off x="523875" y="733425"/>
            <a:ext cx="6991200" cy="3810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2200" u="none" cap="none" strike="noStrike">
                <a:solidFill>
                  <a:srgbClr val="F4B628"/>
                </a:solidFill>
                <a:latin typeface="Arial"/>
                <a:ea typeface="Arial"/>
                <a:cs typeface="Arial"/>
                <a:sym typeface="Arial"/>
              </a:rPr>
              <a:t>YOUR COMMITMENT</a:t>
            </a:r>
            <a:endParaRPr sz="500"/>
          </a:p>
        </p:txBody>
      </p:sp>
      <p:sp>
        <p:nvSpPr>
          <p:cNvPr id="742" name="Shape 742"/>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Introduction</a:t>
            </a:r>
            <a:endParaRPr sz="500"/>
          </a:p>
        </p:txBody>
      </p:sp>
      <p:sp>
        <p:nvSpPr>
          <p:cNvPr id="743" name="Shape 743"/>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744" name="Shape 744"/>
          <p:cNvSpPr/>
          <p:nvPr/>
        </p:nvSpPr>
        <p:spPr>
          <a:xfrm>
            <a:off x="557213" y="4215482"/>
            <a:ext cx="3119100" cy="16464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200" u="none" cap="none" strike="noStrike">
                <a:solidFill>
                  <a:srgbClr val="FFFFFF"/>
                </a:solidFill>
                <a:latin typeface="Arial"/>
                <a:ea typeface="Arial"/>
                <a:cs typeface="Arial"/>
                <a:sym typeface="Arial"/>
              </a:rPr>
              <a:t>5 min</a:t>
            </a:r>
            <a:endParaRPr sz="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Shape 74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750" name="Shape 750"/>
          <p:cNvPicPr preferRelativeResize="0"/>
          <p:nvPr/>
        </p:nvPicPr>
        <p:blipFill rotWithShape="1">
          <a:blip r:embed="rId3">
            <a:alphaModFix amt="43010"/>
          </a:blip>
          <a:srcRect b="0" l="0" r="12709" t="0"/>
          <a:stretch/>
        </p:blipFill>
        <p:spPr>
          <a:xfrm>
            <a:off x="19050" y="-38100"/>
            <a:ext cx="9147000" cy="5239500"/>
          </a:xfrm>
          <a:prstGeom prst="rect">
            <a:avLst/>
          </a:prstGeom>
          <a:noFill/>
          <a:ln>
            <a:noFill/>
          </a:ln>
        </p:spPr>
      </p:pic>
      <p:sp>
        <p:nvSpPr>
          <p:cNvPr id="751" name="Shape 751"/>
          <p:cNvSpPr/>
          <p:nvPr/>
        </p:nvSpPr>
        <p:spPr>
          <a:xfrm>
            <a:off x="519113" y="1319944"/>
            <a:ext cx="7960200" cy="24411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53585F"/>
              </a:buClr>
              <a:buFont typeface="Arial"/>
              <a:buNone/>
            </a:pPr>
            <a:r>
              <a:rPr b="0" i="0" lang="en" sz="2600" u="none" cap="none" strike="noStrike">
                <a:solidFill>
                  <a:srgbClr val="53585F"/>
                </a:solidFill>
                <a:latin typeface="Arial"/>
                <a:ea typeface="Arial"/>
                <a:cs typeface="Arial"/>
                <a:sym typeface="Arial"/>
              </a:rPr>
              <a:t>Fill out the financial assessment worksheet.</a:t>
            </a:r>
            <a:r>
              <a:rPr lang="en" sz="2600">
                <a:solidFill>
                  <a:srgbClr val="53585F"/>
                </a:solidFill>
              </a:rPr>
              <a:t> (The blue paper)</a:t>
            </a:r>
            <a:endParaRPr sz="2600">
              <a:solidFill>
                <a:srgbClr val="53585F"/>
              </a:solidFill>
            </a:endParaRPr>
          </a:p>
          <a:p>
            <a:pPr indent="0" lvl="0" marL="0" marR="0" rtl="0" algn="l">
              <a:lnSpc>
                <a:spcPct val="90000"/>
              </a:lnSpc>
              <a:spcBef>
                <a:spcPts val="0"/>
              </a:spcBef>
              <a:spcAft>
                <a:spcPts val="0"/>
              </a:spcAft>
              <a:buClr>
                <a:srgbClr val="53585F"/>
              </a:buClr>
              <a:buFont typeface="Arial"/>
              <a:buNone/>
            </a:pPr>
            <a:r>
              <a:rPr b="0" i="0" lang="en" sz="2600" u="none" cap="none" strike="noStrike">
                <a:solidFill>
                  <a:srgbClr val="53585F"/>
                </a:solidFill>
                <a:latin typeface="Arial"/>
                <a:ea typeface="Arial"/>
                <a:cs typeface="Arial"/>
                <a:sym typeface="Arial"/>
              </a:rPr>
              <a:t>Be honest with yourself!</a:t>
            </a:r>
            <a:endParaRPr sz="500"/>
          </a:p>
          <a:p>
            <a:pPr indent="0" lvl="0" marL="0" marR="0" rtl="0" algn="l">
              <a:lnSpc>
                <a:spcPct val="90000"/>
              </a:lnSpc>
              <a:spcBef>
                <a:spcPts val="0"/>
              </a:spcBef>
              <a:spcAft>
                <a:spcPts val="0"/>
              </a:spcAft>
              <a:buClr>
                <a:srgbClr val="53585F"/>
              </a:buClr>
              <a:buFont typeface="Arial"/>
              <a:buNone/>
            </a:pPr>
            <a:r>
              <a:rPr b="0" i="0" lang="en" sz="2600" u="none" cap="none" strike="noStrike">
                <a:solidFill>
                  <a:srgbClr val="53585F"/>
                </a:solidFill>
                <a:latin typeface="Arial"/>
                <a:ea typeface="Arial"/>
                <a:cs typeface="Arial"/>
                <a:sym typeface="Arial"/>
              </a:rPr>
              <a:t>We will use this to help you think about your own action plan.  </a:t>
            </a:r>
            <a:endParaRPr sz="500"/>
          </a:p>
        </p:txBody>
      </p:sp>
      <p:cxnSp>
        <p:nvCxnSpPr>
          <p:cNvPr id="752" name="Shape 752"/>
          <p:cNvCxnSpPr/>
          <p:nvPr/>
        </p:nvCxnSpPr>
        <p:spPr>
          <a:xfrm>
            <a:off x="550171" y="4048125"/>
            <a:ext cx="787800" cy="0"/>
          </a:xfrm>
          <a:prstGeom prst="straightConnector1">
            <a:avLst/>
          </a:prstGeom>
          <a:noFill/>
          <a:ln cap="flat" cmpd="sng" w="177800">
            <a:solidFill>
              <a:srgbClr val="F4B628"/>
            </a:solidFill>
            <a:prstDash val="solid"/>
            <a:miter lim="8000"/>
            <a:headEnd len="sm" w="sm" type="none"/>
            <a:tailEnd len="sm" w="sm" type="none"/>
          </a:ln>
        </p:spPr>
      </p:cxnSp>
      <p:sp>
        <p:nvSpPr>
          <p:cNvPr id="753" name="Shape 753"/>
          <p:cNvSpPr/>
          <p:nvPr/>
        </p:nvSpPr>
        <p:spPr>
          <a:xfrm>
            <a:off x="523875" y="733425"/>
            <a:ext cx="6991200" cy="3810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2200" u="none" cap="none" strike="noStrike">
                <a:solidFill>
                  <a:srgbClr val="F4B628"/>
                </a:solidFill>
                <a:latin typeface="Arial"/>
                <a:ea typeface="Arial"/>
                <a:cs typeface="Arial"/>
                <a:sym typeface="Arial"/>
              </a:rPr>
              <a:t>3 MINUTE FINANCIAL ASSESSMENT</a:t>
            </a:r>
            <a:endParaRPr sz="500"/>
          </a:p>
        </p:txBody>
      </p:sp>
      <p:cxnSp>
        <p:nvCxnSpPr>
          <p:cNvPr id="754" name="Shape 754"/>
          <p:cNvCxnSpPr/>
          <p:nvPr/>
        </p:nvCxnSpPr>
        <p:spPr>
          <a:xfrm>
            <a:off x="283471" y="4714875"/>
            <a:ext cx="8584800" cy="0"/>
          </a:xfrm>
          <a:prstGeom prst="straightConnector1">
            <a:avLst/>
          </a:prstGeom>
          <a:noFill/>
          <a:ln cap="flat" cmpd="sng" w="12700">
            <a:solidFill>
              <a:srgbClr val="53585F"/>
            </a:solidFill>
            <a:prstDash val="solid"/>
            <a:miter lim="8000"/>
            <a:headEnd len="sm" w="sm" type="none"/>
            <a:tailEnd len="sm" w="sm" type="none"/>
          </a:ln>
        </p:spPr>
      </p:cxnSp>
      <p:sp>
        <p:nvSpPr>
          <p:cNvPr id="755" name="Shape 755"/>
          <p:cNvSpPr/>
          <p:nvPr/>
        </p:nvSpPr>
        <p:spPr>
          <a:xfrm>
            <a:off x="4502277" y="4757738"/>
            <a:ext cx="139500" cy="200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Arial"/>
              <a:buNone/>
            </a:pPr>
            <a:fld id="{00000000-1234-1234-1234-123412341234}" type="slidenum">
              <a:rPr b="0" i="0" lang="en" sz="900" u="none" cap="none" strike="noStrike">
                <a:solidFill>
                  <a:srgbClr val="FFFFFF"/>
                </a:solidFill>
                <a:latin typeface="Arial"/>
                <a:ea typeface="Arial"/>
                <a:cs typeface="Arial"/>
                <a:sym typeface="Arial"/>
              </a:rPr>
              <a:t>‹#›</a:t>
            </a:fld>
            <a:r>
              <a:rPr b="0" i="0" lang="en" sz="900" u="none" cap="none" strike="noStrike">
                <a:solidFill>
                  <a:srgbClr val="FFFFFF"/>
                </a:solidFill>
                <a:latin typeface="Arial"/>
                <a:ea typeface="Arial"/>
                <a:cs typeface="Arial"/>
                <a:sym typeface="Arial"/>
              </a:rPr>
              <a:t>￼</a:t>
            </a:r>
            <a:endParaRPr sz="500"/>
          </a:p>
        </p:txBody>
      </p:sp>
      <p:sp>
        <p:nvSpPr>
          <p:cNvPr id="756" name="Shape 756"/>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Century Gothic"/>
              <a:buNone/>
            </a:pPr>
            <a:r>
              <a:rPr b="0" baseline="30000" i="0" lang="en" sz="800" u="none" cap="none" strike="noStrike">
                <a:solidFill>
                  <a:srgbClr val="53585F"/>
                </a:solidFill>
                <a:latin typeface="Century Gothic"/>
                <a:ea typeface="Century Gothic"/>
                <a:cs typeface="Century Gothic"/>
                <a:sym typeface="Century Gothic"/>
              </a:rPr>
              <a:t>Your journey</a:t>
            </a:r>
            <a:endParaRPr sz="500"/>
          </a:p>
        </p:txBody>
      </p:sp>
      <p:sp>
        <p:nvSpPr>
          <p:cNvPr id="757" name="Shape 757"/>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53585F"/>
              </a:buClr>
              <a:buFont typeface="Arial"/>
              <a:buNone/>
            </a:pPr>
            <a:r>
              <a:rPr b="0" baseline="30000" i="0" lang="en" sz="900" u="none" cap="none" strike="noStrike">
                <a:solidFill>
                  <a:srgbClr val="53585F"/>
                </a:solidFill>
                <a:latin typeface="Arial"/>
                <a:ea typeface="Arial"/>
                <a:cs typeface="Arial"/>
                <a:sym typeface="Arial"/>
              </a:rPr>
              <a:t>MEDA</a:t>
            </a:r>
            <a:endParaRPr sz="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pic>
        <p:nvPicPr>
          <p:cNvPr id="762" name="Shape 762"/>
          <p:cNvPicPr preferRelativeResize="0"/>
          <p:nvPr/>
        </p:nvPicPr>
        <p:blipFill rotWithShape="1">
          <a:blip r:embed="rId3">
            <a:alphaModFix/>
          </a:blip>
          <a:srcRect b="10371" l="5395" r="18174" t="3131"/>
          <a:stretch/>
        </p:blipFill>
        <p:spPr>
          <a:xfrm>
            <a:off x="1377" y="-31442"/>
            <a:ext cx="9141300" cy="5206500"/>
          </a:xfrm>
          <a:prstGeom prst="rect">
            <a:avLst/>
          </a:prstGeom>
          <a:noFill/>
          <a:ln>
            <a:noFill/>
          </a:ln>
        </p:spPr>
      </p:pic>
      <p:sp>
        <p:nvSpPr>
          <p:cNvPr id="763" name="Shape 76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764" name="Shape 764"/>
          <p:cNvPicPr preferRelativeResize="0"/>
          <p:nvPr/>
        </p:nvPicPr>
        <p:blipFill rotWithShape="1">
          <a:blip r:embed="rId4">
            <a:alphaModFix amt="68720"/>
          </a:blip>
          <a:srcRect b="2674" l="7493" r="0" t="1805"/>
          <a:stretch/>
        </p:blipFill>
        <p:spPr>
          <a:xfrm>
            <a:off x="-218" y="-15040"/>
            <a:ext cx="3959400" cy="5173500"/>
          </a:xfrm>
          <a:prstGeom prst="rect">
            <a:avLst/>
          </a:prstGeom>
          <a:noFill/>
          <a:ln>
            <a:noFill/>
          </a:ln>
        </p:spPr>
      </p:pic>
      <p:sp>
        <p:nvSpPr>
          <p:cNvPr id="765" name="Shape 765"/>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766" name="Shape 766"/>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767" name="Shape 767"/>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Credit</a:t>
            </a:r>
            <a:endParaRPr sz="500"/>
          </a:p>
        </p:txBody>
      </p:sp>
      <p:sp>
        <p:nvSpPr>
          <p:cNvPr id="768" name="Shape 768"/>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769" name="Shape 769"/>
          <p:cNvSpPr/>
          <p:nvPr/>
        </p:nvSpPr>
        <p:spPr>
          <a:xfrm>
            <a:off x="849272" y="540741"/>
            <a:ext cx="6840900" cy="3596400"/>
          </a:xfrm>
          <a:prstGeom prst="rect">
            <a:avLst/>
          </a:prstGeom>
          <a:noFill/>
          <a:ln>
            <a:noFill/>
          </a:ln>
        </p:spPr>
        <p:txBody>
          <a:bodyPr anchorCtr="0" anchor="ctr" bIns="19050" lIns="19050" spcFirstLastPara="1" rIns="19050" wrap="square" tIns="19050">
            <a:noAutofit/>
          </a:bodyPr>
          <a:lstStyle/>
          <a:p>
            <a:pPr indent="0" lvl="0" marL="0" rtl="0" algn="ctr">
              <a:lnSpc>
                <a:spcPct val="70000"/>
              </a:lnSpc>
              <a:spcBef>
                <a:spcPts val="2300"/>
              </a:spcBef>
              <a:spcAft>
                <a:spcPts val="0"/>
              </a:spcAft>
              <a:buClr>
                <a:schemeClr val="dk1"/>
              </a:buClr>
              <a:buSzPts val="400"/>
              <a:buFont typeface="Arial"/>
              <a:buNone/>
            </a:pPr>
            <a:r>
              <a:rPr lang="en" sz="2400">
                <a:solidFill>
                  <a:schemeClr val="lt1"/>
                </a:solidFill>
              </a:rPr>
              <a:t>Now that we are about to finish, please remember:</a:t>
            </a:r>
            <a:endParaRPr sz="2400">
              <a:solidFill>
                <a:schemeClr val="lt1"/>
              </a:solidFill>
            </a:endParaRPr>
          </a:p>
          <a:p>
            <a:pPr indent="-241300" lvl="0" marL="177800" rtl="0" algn="ctr">
              <a:lnSpc>
                <a:spcPct val="70000"/>
              </a:lnSpc>
              <a:spcBef>
                <a:spcPts val="2300"/>
              </a:spcBef>
              <a:spcAft>
                <a:spcPts val="0"/>
              </a:spcAft>
              <a:buClr>
                <a:schemeClr val="lt1"/>
              </a:buClr>
              <a:buSzPts val="2400"/>
              <a:buAutoNum type="arabicPeriod"/>
            </a:pPr>
            <a:r>
              <a:rPr lang="en" sz="2400">
                <a:solidFill>
                  <a:schemeClr val="lt1"/>
                </a:solidFill>
              </a:rPr>
              <a:t>Our Philosophy </a:t>
            </a:r>
            <a:endParaRPr sz="2400">
              <a:solidFill>
                <a:schemeClr val="lt1"/>
              </a:solidFill>
            </a:endParaRPr>
          </a:p>
          <a:p>
            <a:pPr indent="-241300" lvl="0" marL="177800" rtl="0" algn="ctr">
              <a:lnSpc>
                <a:spcPct val="70000"/>
              </a:lnSpc>
              <a:spcBef>
                <a:spcPts val="0"/>
              </a:spcBef>
              <a:spcAft>
                <a:spcPts val="0"/>
              </a:spcAft>
              <a:buClr>
                <a:schemeClr val="lt1"/>
              </a:buClr>
              <a:buSzPts val="2400"/>
              <a:buAutoNum type="arabicPeriod"/>
            </a:pPr>
            <a:r>
              <a:rPr lang="en" sz="2400">
                <a:solidFill>
                  <a:schemeClr val="lt1"/>
                </a:solidFill>
              </a:rPr>
              <a:t>Financial Capability </a:t>
            </a:r>
            <a:endParaRPr sz="2400">
              <a:solidFill>
                <a:schemeClr val="lt1"/>
              </a:solidFill>
            </a:endParaRPr>
          </a:p>
          <a:p>
            <a:pPr indent="-241300" lvl="0" marL="177800" rtl="0" algn="ctr">
              <a:lnSpc>
                <a:spcPct val="70000"/>
              </a:lnSpc>
              <a:spcBef>
                <a:spcPts val="0"/>
              </a:spcBef>
              <a:spcAft>
                <a:spcPts val="0"/>
              </a:spcAft>
              <a:buClr>
                <a:schemeClr val="lt1"/>
              </a:buClr>
              <a:buSzPts val="2400"/>
              <a:buAutoNum type="arabicPeriod"/>
            </a:pPr>
            <a:r>
              <a:rPr lang="en" sz="2400">
                <a:solidFill>
                  <a:schemeClr val="lt1"/>
                </a:solidFill>
              </a:rPr>
              <a:t>Our Programs</a:t>
            </a:r>
            <a:endParaRPr sz="2400">
              <a:solidFill>
                <a:schemeClr val="lt1"/>
              </a:solidFill>
            </a:endParaRPr>
          </a:p>
          <a:p>
            <a:pPr indent="-241300" lvl="0" marL="177800" rtl="0" algn="ctr">
              <a:lnSpc>
                <a:spcPct val="70000"/>
              </a:lnSpc>
              <a:spcBef>
                <a:spcPts val="0"/>
              </a:spcBef>
              <a:spcAft>
                <a:spcPts val="0"/>
              </a:spcAft>
              <a:buClr>
                <a:schemeClr val="lt1"/>
              </a:buClr>
              <a:buSzPts val="2400"/>
              <a:buAutoNum type="arabicPeriod"/>
            </a:pPr>
            <a:r>
              <a:rPr lang="en" sz="2400">
                <a:solidFill>
                  <a:schemeClr val="lt1"/>
                </a:solidFill>
              </a:rPr>
              <a:t>Dahlia and MOHCD website as resources for you</a:t>
            </a:r>
            <a:endParaRPr sz="2400">
              <a:solidFill>
                <a:schemeClr val="lt1"/>
              </a:solidFill>
            </a:endParaRPr>
          </a:p>
        </p:txBody>
      </p:sp>
      <p:sp>
        <p:nvSpPr>
          <p:cNvPr id="770" name="Shape 770"/>
          <p:cNvSpPr/>
          <p:nvPr/>
        </p:nvSpPr>
        <p:spPr>
          <a:xfrm>
            <a:off x="540028" y="159703"/>
            <a:ext cx="6991200" cy="3810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t/>
            </a:r>
            <a:endParaRPr sz="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pic>
        <p:nvPicPr>
          <p:cNvPr id="775" name="Shape 775"/>
          <p:cNvPicPr preferRelativeResize="0"/>
          <p:nvPr/>
        </p:nvPicPr>
        <p:blipFill rotWithShape="1">
          <a:blip r:embed="rId3">
            <a:alphaModFix/>
          </a:blip>
          <a:srcRect b="10371" l="5395" r="18174" t="3131"/>
          <a:stretch/>
        </p:blipFill>
        <p:spPr>
          <a:xfrm>
            <a:off x="1377" y="-31442"/>
            <a:ext cx="9141300" cy="5206500"/>
          </a:xfrm>
          <a:prstGeom prst="rect">
            <a:avLst/>
          </a:prstGeom>
          <a:noFill/>
          <a:ln>
            <a:noFill/>
          </a:ln>
        </p:spPr>
      </p:pic>
      <p:sp>
        <p:nvSpPr>
          <p:cNvPr id="776" name="Shape 77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777" name="Shape 777"/>
          <p:cNvPicPr preferRelativeResize="0"/>
          <p:nvPr/>
        </p:nvPicPr>
        <p:blipFill rotWithShape="1">
          <a:blip r:embed="rId4">
            <a:alphaModFix amt="68720"/>
          </a:blip>
          <a:srcRect b="2674" l="7493" r="0" t="1805"/>
          <a:stretch/>
        </p:blipFill>
        <p:spPr>
          <a:xfrm>
            <a:off x="-218" y="-15040"/>
            <a:ext cx="3959400" cy="5173500"/>
          </a:xfrm>
          <a:prstGeom prst="rect">
            <a:avLst/>
          </a:prstGeom>
          <a:noFill/>
          <a:ln>
            <a:noFill/>
          </a:ln>
        </p:spPr>
      </p:pic>
      <p:sp>
        <p:nvSpPr>
          <p:cNvPr id="778" name="Shape 778"/>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779" name="Shape 779"/>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780" name="Shape 78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Credit</a:t>
            </a:r>
            <a:endParaRPr sz="500"/>
          </a:p>
        </p:txBody>
      </p:sp>
      <p:sp>
        <p:nvSpPr>
          <p:cNvPr id="781" name="Shape 781"/>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782" name="Shape 782"/>
          <p:cNvSpPr/>
          <p:nvPr/>
        </p:nvSpPr>
        <p:spPr>
          <a:xfrm>
            <a:off x="897741" y="991107"/>
            <a:ext cx="5912400" cy="35964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FFFFF"/>
              </a:buClr>
              <a:buFont typeface="Arial"/>
              <a:buNone/>
            </a:pPr>
            <a:r>
              <a:rPr b="0" i="0" lang="en" sz="3300" u="none" cap="none" strike="noStrike">
                <a:solidFill>
                  <a:srgbClr val="FFFFFF"/>
                </a:solidFill>
                <a:latin typeface="Arial"/>
                <a:ea typeface="Arial"/>
                <a:cs typeface="Arial"/>
                <a:sym typeface="Arial"/>
              </a:rPr>
              <a:t>Please fill out the orientation surve</a:t>
            </a:r>
            <a:r>
              <a:rPr lang="en" sz="3300">
                <a:solidFill>
                  <a:srgbClr val="FFFFFF"/>
                </a:solidFill>
              </a:rPr>
              <a:t>ys</a:t>
            </a:r>
            <a:r>
              <a:rPr b="0" i="0" lang="en" sz="3300" u="none" cap="none" strike="noStrike">
                <a:solidFill>
                  <a:srgbClr val="FFFFFF"/>
                </a:solidFill>
                <a:latin typeface="Arial"/>
                <a:ea typeface="Arial"/>
                <a:cs typeface="Arial"/>
                <a:sym typeface="Arial"/>
              </a:rPr>
              <a:t> found in your folders. </a:t>
            </a:r>
            <a:endParaRPr sz="500"/>
          </a:p>
          <a:p>
            <a:pPr indent="0" lvl="0" marL="0" marR="0" rtl="0" algn="l">
              <a:lnSpc>
                <a:spcPct val="90000"/>
              </a:lnSpc>
              <a:spcBef>
                <a:spcPts val="2300"/>
              </a:spcBef>
              <a:spcAft>
                <a:spcPts val="0"/>
              </a:spcAft>
              <a:buClr>
                <a:srgbClr val="FFFFFF"/>
              </a:buClr>
              <a:buFont typeface="Arial"/>
              <a:buNone/>
            </a:pPr>
            <a:r>
              <a:t/>
            </a:r>
            <a:endParaRPr sz="3300">
              <a:solidFill>
                <a:srgbClr val="FFFFFF"/>
              </a:solidFill>
            </a:endParaRPr>
          </a:p>
        </p:txBody>
      </p:sp>
      <p:sp>
        <p:nvSpPr>
          <p:cNvPr id="783" name="Shape 783"/>
          <p:cNvSpPr/>
          <p:nvPr/>
        </p:nvSpPr>
        <p:spPr>
          <a:xfrm>
            <a:off x="523875" y="482813"/>
            <a:ext cx="6991200" cy="3810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2200" u="none" cap="none" strike="noStrike">
                <a:solidFill>
                  <a:srgbClr val="F4B628"/>
                </a:solidFill>
                <a:latin typeface="Arial"/>
                <a:ea typeface="Arial"/>
                <a:cs typeface="Arial"/>
                <a:sym typeface="Arial"/>
              </a:rPr>
              <a:t>ORIENTATION SURVEY</a:t>
            </a:r>
            <a:endParaRPr sz="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Shape 78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pic>
        <p:nvPicPr>
          <p:cNvPr id="789" name="Shape 789"/>
          <p:cNvPicPr preferRelativeResize="0"/>
          <p:nvPr/>
        </p:nvPicPr>
        <p:blipFill rotWithShape="1">
          <a:blip r:embed="rId3">
            <a:alphaModFix/>
          </a:blip>
          <a:srcRect b="10040" l="24518" r="293" t="4722"/>
          <a:stretch/>
        </p:blipFill>
        <p:spPr>
          <a:xfrm>
            <a:off x="-22689" y="-7144"/>
            <a:ext cx="9189300" cy="5157900"/>
          </a:xfrm>
          <a:prstGeom prst="rect">
            <a:avLst/>
          </a:prstGeom>
          <a:noFill/>
          <a:ln>
            <a:noFill/>
          </a:ln>
        </p:spPr>
      </p:pic>
      <p:sp>
        <p:nvSpPr>
          <p:cNvPr id="790" name="Shape 790"/>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sp>
        <p:nvSpPr>
          <p:cNvPr id="791" name="Shape 791"/>
          <p:cNvSpPr/>
          <p:nvPr/>
        </p:nvSpPr>
        <p:spPr>
          <a:xfrm>
            <a:off x="436928" y="393638"/>
            <a:ext cx="7896300" cy="2777100"/>
          </a:xfrm>
          <a:prstGeom prst="rect">
            <a:avLst/>
          </a:prstGeom>
          <a:noFill/>
          <a:ln>
            <a:noFill/>
          </a:ln>
        </p:spPr>
        <p:txBody>
          <a:bodyPr anchorCtr="0" anchor="ctr" bIns="19050" lIns="19050" spcFirstLastPara="1" rIns="19050" wrap="square" tIns="19050">
            <a:noAutofit/>
          </a:bodyPr>
          <a:lstStyle/>
          <a:p>
            <a:pPr indent="0" lvl="0" marL="0" marR="0" rtl="0" algn="ctr">
              <a:lnSpc>
                <a:spcPct val="80000"/>
              </a:lnSpc>
              <a:spcBef>
                <a:spcPts val="0"/>
              </a:spcBef>
              <a:spcAft>
                <a:spcPts val="0"/>
              </a:spcAft>
              <a:buClr>
                <a:srgbClr val="F5B528"/>
              </a:buClr>
              <a:buFont typeface="Arial"/>
              <a:buNone/>
            </a:pPr>
            <a:r>
              <a:rPr b="0" i="0" lang="en" sz="13100" u="none" cap="none" strike="noStrike">
                <a:solidFill>
                  <a:srgbClr val="F5B528"/>
                </a:solidFill>
                <a:latin typeface="Arial"/>
                <a:ea typeface="Arial"/>
                <a:cs typeface="Arial"/>
                <a:sym typeface="Arial"/>
              </a:rPr>
              <a:t>THANK </a:t>
            </a:r>
            <a:endParaRPr sz="500"/>
          </a:p>
        </p:txBody>
      </p:sp>
      <p:sp>
        <p:nvSpPr>
          <p:cNvPr id="792" name="Shape 792"/>
          <p:cNvSpPr/>
          <p:nvPr/>
        </p:nvSpPr>
        <p:spPr>
          <a:xfrm>
            <a:off x="1912665" y="1911969"/>
            <a:ext cx="4944300" cy="2134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Arial"/>
              <a:buNone/>
            </a:pPr>
            <a:r>
              <a:rPr b="0" baseline="30000" i="0" lang="en" sz="15000" u="none" cap="none" strike="noStrike">
                <a:solidFill>
                  <a:srgbClr val="FFFFFF"/>
                </a:solidFill>
                <a:latin typeface="Arial"/>
                <a:ea typeface="Arial"/>
                <a:cs typeface="Arial"/>
                <a:sym typeface="Arial"/>
              </a:rPr>
              <a:t>YOU</a:t>
            </a:r>
            <a:endParaRPr sz="500"/>
          </a:p>
        </p:txBody>
      </p:sp>
      <p:sp>
        <p:nvSpPr>
          <p:cNvPr id="793" name="Shape 793"/>
          <p:cNvSpPr/>
          <p:nvPr/>
        </p:nvSpPr>
        <p:spPr>
          <a:xfrm>
            <a:off x="2972453" y="4238625"/>
            <a:ext cx="2586000" cy="533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Arial"/>
              <a:buNone/>
            </a:pPr>
            <a:r>
              <a:rPr b="0" baseline="30000" i="0" lang="en" sz="2700" u="none" cap="none" strike="noStrike">
                <a:solidFill>
                  <a:srgbClr val="FFFFFF"/>
                </a:solidFill>
                <a:latin typeface="Arial"/>
                <a:ea typeface="Arial"/>
                <a:cs typeface="Arial"/>
                <a:sym typeface="Arial"/>
              </a:rPr>
              <a:t>MEDA</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rotWithShape="1">
          <a:blip r:embed="rId3">
            <a:alphaModFix/>
          </a:blip>
          <a:srcRect b="12500" l="0" r="23477" t="634"/>
          <a:stretch/>
        </p:blipFill>
        <p:spPr>
          <a:xfrm>
            <a:off x="-9525" y="-28575"/>
            <a:ext cx="9162900" cy="5200500"/>
          </a:xfrm>
          <a:prstGeom prst="rect">
            <a:avLst/>
          </a:prstGeom>
          <a:noFill/>
          <a:ln>
            <a:noFill/>
          </a:ln>
        </p:spPr>
      </p:pic>
      <p:sp>
        <p:nvSpPr>
          <p:cNvPr id="186" name="Shape 18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cxnSp>
        <p:nvCxnSpPr>
          <p:cNvPr id="187" name="Shape 187"/>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188" name="Shape 188"/>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Your journey</a:t>
            </a:r>
            <a:endParaRPr sz="500"/>
          </a:p>
        </p:txBody>
      </p:sp>
      <p:sp>
        <p:nvSpPr>
          <p:cNvPr id="189" name="Shape 189"/>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190" name="Shape 190"/>
          <p:cNvSpPr txBox="1"/>
          <p:nvPr/>
        </p:nvSpPr>
        <p:spPr>
          <a:xfrm>
            <a:off x="779456" y="1164638"/>
            <a:ext cx="7697400" cy="3080700"/>
          </a:xfrm>
          <a:prstGeom prst="rect">
            <a:avLst/>
          </a:prstGeom>
          <a:noFill/>
          <a:ln>
            <a:noFill/>
          </a:ln>
        </p:spPr>
        <p:txBody>
          <a:bodyPr anchorCtr="0" anchor="ctr" bIns="34275" lIns="34275" spcFirstLastPara="1" rIns="34275" wrap="square" tIns="34275">
            <a:noAutofit/>
          </a:bodyPr>
          <a:lstStyle/>
          <a:p>
            <a:pPr indent="0" lvl="0" marL="0" rtl="0">
              <a:lnSpc>
                <a:spcPct val="115000"/>
              </a:lnSpc>
              <a:spcBef>
                <a:spcPts val="0"/>
              </a:spcBef>
              <a:spcAft>
                <a:spcPts val="0"/>
              </a:spcAft>
              <a:buNone/>
            </a:pPr>
            <a:r>
              <a:t/>
            </a:r>
            <a:endParaRPr sz="500"/>
          </a:p>
        </p:txBody>
      </p:sp>
      <p:sp>
        <p:nvSpPr>
          <p:cNvPr id="191" name="Shape 191"/>
          <p:cNvSpPr/>
          <p:nvPr/>
        </p:nvSpPr>
        <p:spPr>
          <a:xfrm>
            <a:off x="523875" y="733425"/>
            <a:ext cx="6991200" cy="4311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aseline="30000" lang="en" sz="2700">
                <a:solidFill>
                  <a:srgbClr val="F4B628"/>
                </a:solidFill>
              </a:rPr>
              <a:t>OUR PHILOSOPHY</a:t>
            </a:r>
            <a:endParaRPr baseline="30000" sz="2700">
              <a:solidFill>
                <a:srgbClr val="F4B628"/>
              </a:solidFill>
            </a:endParaRPr>
          </a:p>
        </p:txBody>
      </p:sp>
      <p:sp>
        <p:nvSpPr>
          <p:cNvPr id="192" name="Shape 192"/>
          <p:cNvSpPr txBox="1"/>
          <p:nvPr/>
        </p:nvSpPr>
        <p:spPr>
          <a:xfrm>
            <a:off x="523875" y="1220419"/>
            <a:ext cx="7697400" cy="3080700"/>
          </a:xfrm>
          <a:prstGeom prst="rect">
            <a:avLst/>
          </a:prstGeom>
          <a:noFill/>
          <a:ln>
            <a:noFill/>
          </a:ln>
        </p:spPr>
        <p:txBody>
          <a:bodyPr anchorCtr="0" anchor="ctr" bIns="34275" lIns="34275" spcFirstLastPara="1" rIns="34275" wrap="square" tIns="34275">
            <a:noAutofit/>
          </a:bodyPr>
          <a:lstStyle/>
          <a:p>
            <a:pPr indent="0" lvl="0" marL="0" rtl="0">
              <a:lnSpc>
                <a:spcPct val="115000"/>
              </a:lnSpc>
              <a:spcBef>
                <a:spcPts val="0"/>
              </a:spcBef>
              <a:spcAft>
                <a:spcPts val="0"/>
              </a:spcAft>
              <a:buNone/>
            </a:pPr>
            <a:r>
              <a:t/>
            </a:r>
            <a:endParaRPr b="1" sz="2300">
              <a:solidFill>
                <a:srgbClr val="FFFFFF"/>
              </a:solidFill>
            </a:endParaRPr>
          </a:p>
          <a:p>
            <a:pPr indent="-234950" lvl="0" marL="177800" rtl="0">
              <a:lnSpc>
                <a:spcPct val="115000"/>
              </a:lnSpc>
              <a:spcBef>
                <a:spcPts val="0"/>
              </a:spcBef>
              <a:spcAft>
                <a:spcPts val="0"/>
              </a:spcAft>
              <a:buClr>
                <a:srgbClr val="FFFFFF"/>
              </a:buClr>
              <a:buSzPts val="2300"/>
              <a:buAutoNum type="arabicPeriod"/>
            </a:pPr>
            <a:r>
              <a:rPr b="1" lang="en" sz="2300">
                <a:solidFill>
                  <a:srgbClr val="FFFFFF"/>
                </a:solidFill>
              </a:rPr>
              <a:t>Financial Capability will make or break your life goals!</a:t>
            </a:r>
            <a:endParaRPr b="1" sz="2300">
              <a:solidFill>
                <a:srgbClr val="FFFFFF"/>
              </a:solidFill>
            </a:endParaRPr>
          </a:p>
          <a:p>
            <a:pPr indent="-234950" lvl="0" marL="177800" rtl="0">
              <a:lnSpc>
                <a:spcPct val="115000"/>
              </a:lnSpc>
              <a:spcBef>
                <a:spcPts val="0"/>
              </a:spcBef>
              <a:spcAft>
                <a:spcPts val="0"/>
              </a:spcAft>
              <a:buClr>
                <a:srgbClr val="FFFFFF"/>
              </a:buClr>
              <a:buSzPts val="2300"/>
              <a:buAutoNum type="arabicPeriod"/>
            </a:pPr>
            <a:r>
              <a:rPr b="1" lang="en" sz="2300">
                <a:solidFill>
                  <a:srgbClr val="FFFFFF"/>
                </a:solidFill>
              </a:rPr>
              <a:t>Financial power is political power!</a:t>
            </a:r>
            <a:endParaRPr b="1" sz="2300">
              <a:solidFill>
                <a:srgbClr val="FFFFFF"/>
              </a:solidFill>
            </a:endParaRPr>
          </a:p>
          <a:p>
            <a:pPr indent="-234950" lvl="0" marL="177800" rtl="0" algn="ctr">
              <a:lnSpc>
                <a:spcPct val="115000"/>
              </a:lnSpc>
              <a:spcBef>
                <a:spcPts val="0"/>
              </a:spcBef>
              <a:spcAft>
                <a:spcPts val="0"/>
              </a:spcAft>
              <a:buClr>
                <a:srgbClr val="FFFFFF"/>
              </a:buClr>
              <a:buSzPts val="2300"/>
              <a:buAutoNum type="arabicPeriod"/>
            </a:pPr>
            <a:r>
              <a:rPr b="1" lang="en" sz="2300">
                <a:solidFill>
                  <a:schemeClr val="lt1"/>
                </a:solidFill>
              </a:rPr>
              <a:t>Asset Building is imperative for our community, now MORE THAN EVER!</a:t>
            </a:r>
            <a:endParaRPr b="1" sz="2300">
              <a:solidFill>
                <a:srgbClr val="FFFFFF"/>
              </a:solidFill>
            </a:endParaRPr>
          </a:p>
          <a:p>
            <a:pPr indent="0" lvl="0" marL="0" rtl="0">
              <a:lnSpc>
                <a:spcPct val="115000"/>
              </a:lnSpc>
              <a:spcBef>
                <a:spcPts val="0"/>
              </a:spcBef>
              <a:spcAft>
                <a:spcPts val="0"/>
              </a:spcAft>
              <a:buNone/>
            </a:pPr>
            <a:r>
              <a:t/>
            </a:r>
            <a:endParaRPr b="1" sz="2300">
              <a:solidFill>
                <a:srgbClr val="FFFFFF"/>
              </a:solidFill>
            </a:endParaRPr>
          </a:p>
          <a:p>
            <a:pPr indent="0" lvl="0" marL="0" rtl="0" algn="ctr">
              <a:lnSpc>
                <a:spcPct val="115000"/>
              </a:lnSpc>
              <a:spcBef>
                <a:spcPts val="0"/>
              </a:spcBef>
              <a:spcAft>
                <a:spcPts val="0"/>
              </a:spcAft>
              <a:buNone/>
            </a:pPr>
            <a:r>
              <a:rPr b="1" lang="en" sz="2300">
                <a:solidFill>
                  <a:srgbClr val="FFFFFF"/>
                </a:solidFill>
              </a:rPr>
              <a:t>That’s why Financial Capability is central in all MEDA programs!</a:t>
            </a:r>
            <a:endParaRPr b="1" sz="2300">
              <a:solidFill>
                <a:srgbClr val="FFFFFF"/>
              </a:solidFill>
            </a:endParaRPr>
          </a:p>
          <a:p>
            <a:pPr indent="0" lvl="0" marL="0" rtl="0" algn="ctr">
              <a:lnSpc>
                <a:spcPct val="115000"/>
              </a:lnSpc>
              <a:spcBef>
                <a:spcPts val="0"/>
              </a:spcBef>
              <a:spcAft>
                <a:spcPts val="0"/>
              </a:spcAft>
              <a:buNone/>
            </a:pPr>
            <a:r>
              <a:t/>
            </a:r>
            <a:endParaRPr b="1" sz="2300">
              <a:solidFill>
                <a:srgbClr val="FFFFFF"/>
              </a:solidFill>
            </a:endParaRPr>
          </a:p>
          <a:p>
            <a:pPr indent="0" lvl="0" marL="0" rtl="0">
              <a:lnSpc>
                <a:spcPct val="115000"/>
              </a:lnSpc>
              <a:spcBef>
                <a:spcPts val="0"/>
              </a:spcBef>
              <a:spcAft>
                <a:spcPts val="0"/>
              </a:spcAft>
              <a:buNone/>
            </a:pPr>
            <a:r>
              <a:t/>
            </a:r>
            <a:endParaRPr b="1" sz="23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Shape 197"/>
          <p:cNvPicPr preferRelativeResize="0"/>
          <p:nvPr/>
        </p:nvPicPr>
        <p:blipFill rotWithShape="1">
          <a:blip r:embed="rId3">
            <a:alphaModFix/>
          </a:blip>
          <a:srcRect b="12500" l="0" r="23477" t="634"/>
          <a:stretch/>
        </p:blipFill>
        <p:spPr>
          <a:xfrm>
            <a:off x="-9525" y="-28575"/>
            <a:ext cx="9162900" cy="5200500"/>
          </a:xfrm>
          <a:prstGeom prst="rect">
            <a:avLst/>
          </a:prstGeom>
          <a:noFill/>
          <a:ln>
            <a:noFill/>
          </a:ln>
        </p:spPr>
      </p:pic>
      <p:sp>
        <p:nvSpPr>
          <p:cNvPr id="198" name="Shape 19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cxnSp>
        <p:nvCxnSpPr>
          <p:cNvPr id="199" name="Shape 199"/>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200" name="Shape 200"/>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Your journey</a:t>
            </a:r>
            <a:endParaRPr sz="500"/>
          </a:p>
        </p:txBody>
      </p:sp>
      <p:sp>
        <p:nvSpPr>
          <p:cNvPr id="201" name="Shape 201"/>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202" name="Shape 202"/>
          <p:cNvSpPr txBox="1"/>
          <p:nvPr/>
        </p:nvSpPr>
        <p:spPr>
          <a:xfrm>
            <a:off x="779456" y="1164638"/>
            <a:ext cx="7697400" cy="3080700"/>
          </a:xfrm>
          <a:prstGeom prst="rect">
            <a:avLst/>
          </a:prstGeom>
          <a:noFill/>
          <a:ln>
            <a:noFill/>
          </a:ln>
        </p:spPr>
        <p:txBody>
          <a:bodyPr anchorCtr="0" anchor="ctr" bIns="34275" lIns="34275" spcFirstLastPara="1" rIns="34275" wrap="square" tIns="34275">
            <a:noAutofit/>
          </a:bodyPr>
          <a:lstStyle/>
          <a:p>
            <a:pPr indent="0" lvl="0" marL="0" rtl="0">
              <a:lnSpc>
                <a:spcPct val="115000"/>
              </a:lnSpc>
              <a:spcBef>
                <a:spcPts val="0"/>
              </a:spcBef>
              <a:spcAft>
                <a:spcPts val="0"/>
              </a:spcAft>
              <a:buNone/>
            </a:pPr>
            <a:r>
              <a:t/>
            </a:r>
            <a:endParaRPr sz="500"/>
          </a:p>
        </p:txBody>
      </p:sp>
      <p:sp>
        <p:nvSpPr>
          <p:cNvPr id="203" name="Shape 203"/>
          <p:cNvSpPr/>
          <p:nvPr/>
        </p:nvSpPr>
        <p:spPr>
          <a:xfrm>
            <a:off x="746381" y="1446291"/>
            <a:ext cx="7763700" cy="14718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t/>
            </a:r>
            <a:endParaRPr baseline="30000" sz="2700">
              <a:solidFill>
                <a:srgbClr val="F4B628"/>
              </a:solidFill>
            </a:endParaRPr>
          </a:p>
          <a:p>
            <a:pPr indent="0" lvl="0" marL="0" marR="0" rtl="0" algn="l">
              <a:lnSpc>
                <a:spcPct val="90000"/>
              </a:lnSpc>
              <a:spcBef>
                <a:spcPts val="0"/>
              </a:spcBef>
              <a:spcAft>
                <a:spcPts val="0"/>
              </a:spcAft>
              <a:buClr>
                <a:srgbClr val="F4B628"/>
              </a:buClr>
              <a:buFont typeface="Arial"/>
              <a:buNone/>
            </a:pPr>
            <a:r>
              <a:t/>
            </a:r>
            <a:endParaRPr b="1" baseline="30000" sz="3600">
              <a:solidFill>
                <a:srgbClr val="FFFFFF"/>
              </a:solidFill>
            </a:endParaRPr>
          </a:p>
          <a:p>
            <a:pPr indent="0" lvl="0" marL="0" marR="0" rtl="0" algn="l">
              <a:lnSpc>
                <a:spcPct val="100000"/>
              </a:lnSpc>
              <a:spcBef>
                <a:spcPts val="0"/>
              </a:spcBef>
              <a:spcAft>
                <a:spcPts val="0"/>
              </a:spcAft>
              <a:buClr>
                <a:srgbClr val="F4B628"/>
              </a:buClr>
              <a:buFont typeface="Arial"/>
              <a:buNone/>
            </a:pPr>
            <a:r>
              <a:t/>
            </a:r>
            <a:endParaRPr b="1" baseline="30000" sz="3800">
              <a:solidFill>
                <a:srgbClr val="FFFFFF"/>
              </a:solidFill>
            </a:endParaRPr>
          </a:p>
          <a:p>
            <a:pPr indent="0" lvl="0" marL="0" marR="0" rtl="0" algn="ctr">
              <a:lnSpc>
                <a:spcPct val="100000"/>
              </a:lnSpc>
              <a:spcBef>
                <a:spcPts val="0"/>
              </a:spcBef>
              <a:spcAft>
                <a:spcPts val="0"/>
              </a:spcAft>
              <a:buClr>
                <a:srgbClr val="F4B628"/>
              </a:buClr>
              <a:buFont typeface="Arial"/>
              <a:buNone/>
            </a:pPr>
            <a:r>
              <a:rPr b="1" baseline="30000" lang="en" sz="4500">
                <a:solidFill>
                  <a:srgbClr val="FFFFFF"/>
                </a:solidFill>
              </a:rPr>
              <a:t>Everyone, regardless of income, immigration status or education, can reach their goals.  </a:t>
            </a:r>
            <a:endParaRPr b="1" baseline="30000" sz="4500">
              <a:solidFill>
                <a:srgbClr val="FFFFFF"/>
              </a:solidFill>
            </a:endParaRPr>
          </a:p>
          <a:p>
            <a:pPr indent="0" lvl="0" marL="0" marR="0" rtl="0" algn="l">
              <a:lnSpc>
                <a:spcPct val="90000"/>
              </a:lnSpc>
              <a:spcBef>
                <a:spcPts val="0"/>
              </a:spcBef>
              <a:spcAft>
                <a:spcPts val="0"/>
              </a:spcAft>
              <a:buClr>
                <a:srgbClr val="F4B628"/>
              </a:buClr>
              <a:buFont typeface="Arial"/>
              <a:buNone/>
            </a:pPr>
            <a:r>
              <a:t/>
            </a:r>
            <a:endParaRPr baseline="30000" sz="2700">
              <a:solidFill>
                <a:srgbClr val="F4B62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Shape 208"/>
          <p:cNvPicPr preferRelativeResize="0"/>
          <p:nvPr/>
        </p:nvPicPr>
        <p:blipFill rotWithShape="1">
          <a:blip r:embed="rId3">
            <a:alphaModFix/>
          </a:blip>
          <a:srcRect b="12500" l="0" r="23477" t="634"/>
          <a:stretch/>
        </p:blipFill>
        <p:spPr>
          <a:xfrm>
            <a:off x="-5653" y="19378"/>
            <a:ext cx="9162900" cy="5200500"/>
          </a:xfrm>
          <a:prstGeom prst="rect">
            <a:avLst/>
          </a:prstGeom>
          <a:noFill/>
          <a:ln>
            <a:noFill/>
          </a:ln>
        </p:spPr>
      </p:pic>
      <p:sp>
        <p:nvSpPr>
          <p:cNvPr id="209" name="Shape 20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cxnSp>
        <p:nvCxnSpPr>
          <p:cNvPr id="210" name="Shape 210"/>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211" name="Shape 211"/>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Your journey</a:t>
            </a:r>
            <a:endParaRPr sz="500"/>
          </a:p>
        </p:txBody>
      </p:sp>
      <p:sp>
        <p:nvSpPr>
          <p:cNvPr id="212" name="Shape 212"/>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213" name="Shape 213"/>
          <p:cNvSpPr txBox="1"/>
          <p:nvPr/>
        </p:nvSpPr>
        <p:spPr>
          <a:xfrm>
            <a:off x="397613" y="1985944"/>
            <a:ext cx="2975700" cy="23760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sz="2300">
                <a:solidFill>
                  <a:srgbClr val="F5D227"/>
                </a:solidFill>
              </a:rPr>
              <a:t>What does it mean to be Financially Thriving?</a:t>
            </a:r>
            <a:r>
              <a:rPr lang="en" sz="2300">
                <a:solidFill>
                  <a:schemeClr val="dk1"/>
                </a:solidFill>
              </a:rPr>
              <a:t> </a:t>
            </a:r>
            <a:endParaRPr b="1" sz="2300">
              <a:solidFill>
                <a:srgbClr val="FFFFFF"/>
              </a:solidFill>
            </a:endParaRPr>
          </a:p>
        </p:txBody>
      </p:sp>
      <p:sp>
        <p:nvSpPr>
          <p:cNvPr id="214" name="Shape 214"/>
          <p:cNvSpPr txBox="1"/>
          <p:nvPr/>
        </p:nvSpPr>
        <p:spPr>
          <a:xfrm>
            <a:off x="6471665" y="1641014"/>
            <a:ext cx="1232400" cy="13611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2200">
                <a:solidFill>
                  <a:srgbClr val="FFFFFF"/>
                </a:solidFill>
                <a:latin typeface="Oswald"/>
                <a:ea typeface="Oswald"/>
                <a:cs typeface="Oswald"/>
                <a:sym typeface="Oswald"/>
              </a:rPr>
              <a:t>Safe </a:t>
            </a:r>
            <a:endParaRPr sz="2200">
              <a:solidFill>
                <a:srgbClr val="FFFFFF"/>
              </a:solidFill>
              <a:latin typeface="Oswald"/>
              <a:ea typeface="Oswald"/>
              <a:cs typeface="Oswald"/>
              <a:sym typeface="Oswald"/>
            </a:endParaRPr>
          </a:p>
          <a:p>
            <a:pPr indent="0" lvl="0" marL="0" rtl="0" algn="ctr">
              <a:spcBef>
                <a:spcPts val="0"/>
              </a:spcBef>
              <a:spcAft>
                <a:spcPts val="0"/>
              </a:spcAft>
              <a:buNone/>
            </a:pPr>
            <a:r>
              <a:rPr lang="en" sz="2200">
                <a:solidFill>
                  <a:srgbClr val="FFFFFF"/>
                </a:solidFill>
                <a:latin typeface="Oswald"/>
                <a:ea typeface="Oswald"/>
                <a:cs typeface="Oswald"/>
                <a:sym typeface="Oswald"/>
              </a:rPr>
              <a:t>Banking</a:t>
            </a:r>
            <a:endParaRPr sz="2200">
              <a:solidFill>
                <a:srgbClr val="FFFFFF"/>
              </a:solidFill>
              <a:latin typeface="Oswald"/>
              <a:ea typeface="Oswald"/>
              <a:cs typeface="Oswald"/>
              <a:sym typeface="Oswald"/>
            </a:endParaRPr>
          </a:p>
        </p:txBody>
      </p:sp>
      <p:sp>
        <p:nvSpPr>
          <p:cNvPr id="215" name="Shape 215"/>
          <p:cNvSpPr txBox="1"/>
          <p:nvPr/>
        </p:nvSpPr>
        <p:spPr>
          <a:xfrm>
            <a:off x="4701656" y="2009250"/>
            <a:ext cx="1125000" cy="11250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2300">
                <a:solidFill>
                  <a:schemeClr val="lt1"/>
                </a:solidFill>
                <a:latin typeface="Oswald"/>
                <a:ea typeface="Oswald"/>
                <a:cs typeface="Oswald"/>
                <a:sym typeface="Oswald"/>
              </a:rPr>
              <a:t>Tax Credits</a:t>
            </a:r>
            <a:endParaRPr sz="2300">
              <a:solidFill>
                <a:schemeClr val="dk1"/>
              </a:solidFill>
            </a:endParaRPr>
          </a:p>
        </p:txBody>
      </p:sp>
      <p:grpSp>
        <p:nvGrpSpPr>
          <p:cNvPr id="216" name="Shape 216"/>
          <p:cNvGrpSpPr/>
          <p:nvPr/>
        </p:nvGrpSpPr>
        <p:grpSpPr>
          <a:xfrm>
            <a:off x="3562377" y="353844"/>
            <a:ext cx="5306095" cy="3797184"/>
            <a:chOff x="2926017" y="-1082391"/>
            <a:chExt cx="15782556" cy="11385859"/>
          </a:xfrm>
        </p:grpSpPr>
        <p:sp>
          <p:nvSpPr>
            <p:cNvPr id="217" name="Shape 217"/>
            <p:cNvSpPr txBox="1"/>
            <p:nvPr/>
          </p:nvSpPr>
          <p:spPr>
            <a:xfrm>
              <a:off x="6787661" y="3823165"/>
              <a:ext cx="2483700" cy="35625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2300">
                  <a:solidFill>
                    <a:srgbClr val="FFFFFF"/>
                  </a:solidFill>
                  <a:latin typeface="Oswald"/>
                  <a:ea typeface="Oswald"/>
                  <a:cs typeface="Oswald"/>
                  <a:sym typeface="Oswald"/>
                </a:rPr>
                <a:t>Tax Credits</a:t>
              </a:r>
              <a:endParaRPr sz="2300"/>
            </a:p>
          </p:txBody>
        </p:sp>
        <p:grpSp>
          <p:nvGrpSpPr>
            <p:cNvPr id="218" name="Shape 218"/>
            <p:cNvGrpSpPr/>
            <p:nvPr/>
          </p:nvGrpSpPr>
          <p:grpSpPr>
            <a:xfrm>
              <a:off x="2926017" y="-1082391"/>
              <a:ext cx="15782556" cy="11385859"/>
              <a:chOff x="2926017" y="-1082391"/>
              <a:chExt cx="15782556" cy="11385859"/>
            </a:xfrm>
          </p:grpSpPr>
          <p:sp>
            <p:nvSpPr>
              <p:cNvPr id="219" name="Shape 219"/>
              <p:cNvSpPr/>
              <p:nvPr/>
            </p:nvSpPr>
            <p:spPr>
              <a:xfrm>
                <a:off x="2926017" y="3758897"/>
                <a:ext cx="4720200" cy="6480300"/>
              </a:xfrm>
              <a:prstGeom prst="triangle">
                <a:avLst>
                  <a:gd fmla="val 49410" name="adj"/>
                </a:avLst>
              </a:prstGeom>
              <a:solidFill>
                <a:srgbClr val="993366"/>
              </a:solidFill>
              <a:ln cap="flat" cmpd="sng" w="381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2300">
                    <a:solidFill>
                      <a:srgbClr val="FFFFFF"/>
                    </a:solidFill>
                    <a:latin typeface="Oswald"/>
                    <a:ea typeface="Oswald"/>
                    <a:cs typeface="Oswald"/>
                    <a:sym typeface="Oswald"/>
                  </a:rPr>
                  <a:t>ITIN’s</a:t>
                </a:r>
                <a:endParaRPr sz="2300">
                  <a:solidFill>
                    <a:srgbClr val="FFFFFF"/>
                  </a:solidFill>
                  <a:latin typeface="Oswald"/>
                  <a:ea typeface="Oswald"/>
                  <a:cs typeface="Oswald"/>
                  <a:sym typeface="Oswald"/>
                </a:endParaRPr>
              </a:p>
            </p:txBody>
          </p:sp>
          <p:sp>
            <p:nvSpPr>
              <p:cNvPr id="220" name="Shape 220"/>
              <p:cNvSpPr/>
              <p:nvPr/>
            </p:nvSpPr>
            <p:spPr>
              <a:xfrm rot="10800000">
                <a:off x="5669407" y="3758904"/>
                <a:ext cx="4720200" cy="6480300"/>
              </a:xfrm>
              <a:prstGeom prst="triangle">
                <a:avLst>
                  <a:gd fmla="val 49410" name="adj"/>
                </a:avLst>
              </a:prstGeom>
              <a:solidFill>
                <a:srgbClr val="993366"/>
              </a:solidFill>
              <a:ln cap="flat" cmpd="sng" w="381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800">
                  <a:solidFill>
                    <a:srgbClr val="FFFFFF"/>
                  </a:solidFill>
                  <a:latin typeface="Oswald"/>
                  <a:ea typeface="Oswald"/>
                  <a:cs typeface="Oswald"/>
                  <a:sym typeface="Oswald"/>
                </a:endParaRPr>
              </a:p>
            </p:txBody>
          </p:sp>
          <p:sp>
            <p:nvSpPr>
              <p:cNvPr id="221" name="Shape 221"/>
              <p:cNvSpPr/>
              <p:nvPr/>
            </p:nvSpPr>
            <p:spPr>
              <a:xfrm>
                <a:off x="8520566" y="3823168"/>
                <a:ext cx="4720200" cy="6480300"/>
              </a:xfrm>
              <a:prstGeom prst="triangle">
                <a:avLst>
                  <a:gd fmla="val 49410" name="adj"/>
                </a:avLst>
              </a:prstGeom>
              <a:solidFill>
                <a:srgbClr val="993366"/>
              </a:solidFill>
              <a:ln cap="flat" cmpd="sng" w="381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Public Benefits</a:t>
                </a:r>
                <a:endParaRPr sz="1800">
                  <a:solidFill>
                    <a:srgbClr val="FFFFFF"/>
                  </a:solidFill>
                  <a:latin typeface="Oswald"/>
                  <a:ea typeface="Oswald"/>
                  <a:cs typeface="Oswald"/>
                  <a:sym typeface="Oswald"/>
                </a:endParaRPr>
              </a:p>
            </p:txBody>
          </p:sp>
          <p:sp>
            <p:nvSpPr>
              <p:cNvPr id="222" name="Shape 222"/>
              <p:cNvSpPr/>
              <p:nvPr/>
            </p:nvSpPr>
            <p:spPr>
              <a:xfrm rot="10800000">
                <a:off x="11215857" y="3758904"/>
                <a:ext cx="4720200" cy="6480300"/>
              </a:xfrm>
              <a:prstGeom prst="triangle">
                <a:avLst>
                  <a:gd fmla="val 49410" name="adj"/>
                </a:avLst>
              </a:prstGeom>
              <a:solidFill>
                <a:srgbClr val="993366"/>
              </a:solidFill>
              <a:ln cap="flat" cmpd="sng" w="381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800">
                  <a:solidFill>
                    <a:srgbClr val="FFFFFF"/>
                  </a:solidFill>
                  <a:latin typeface="Oswald"/>
                  <a:ea typeface="Oswald"/>
                  <a:cs typeface="Oswald"/>
                  <a:sym typeface="Oswald"/>
                </a:endParaRPr>
              </a:p>
            </p:txBody>
          </p:sp>
          <p:sp>
            <p:nvSpPr>
              <p:cNvPr id="223" name="Shape 223"/>
              <p:cNvSpPr/>
              <p:nvPr/>
            </p:nvSpPr>
            <p:spPr>
              <a:xfrm>
                <a:off x="13988373" y="3758911"/>
                <a:ext cx="4720200" cy="6480300"/>
              </a:xfrm>
              <a:prstGeom prst="triangle">
                <a:avLst>
                  <a:gd fmla="val 49410" name="adj"/>
                </a:avLst>
              </a:prstGeom>
              <a:solidFill>
                <a:srgbClr val="993366"/>
              </a:solidFill>
              <a:ln cap="flat" cmpd="sng" w="381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1700">
                    <a:solidFill>
                      <a:srgbClr val="FFFFFF"/>
                    </a:solidFill>
                    <a:latin typeface="Oswald"/>
                    <a:ea typeface="Oswald"/>
                    <a:cs typeface="Oswald"/>
                    <a:sym typeface="Oswald"/>
                  </a:rPr>
                  <a:t>Career Pathways</a:t>
                </a:r>
                <a:endParaRPr sz="1700">
                  <a:solidFill>
                    <a:srgbClr val="FFFFFF"/>
                  </a:solidFill>
                  <a:latin typeface="Oswald"/>
                  <a:ea typeface="Oswald"/>
                  <a:cs typeface="Oswald"/>
                  <a:sym typeface="Oswald"/>
                </a:endParaRPr>
              </a:p>
            </p:txBody>
          </p:sp>
          <p:sp>
            <p:nvSpPr>
              <p:cNvPr id="224" name="Shape 224"/>
              <p:cNvSpPr txBox="1"/>
              <p:nvPr/>
            </p:nvSpPr>
            <p:spPr>
              <a:xfrm>
                <a:off x="3153875" y="-1082391"/>
                <a:ext cx="15336000" cy="1081800"/>
              </a:xfrm>
              <a:prstGeom prst="rect">
                <a:avLst/>
              </a:prstGeom>
              <a:solidFill>
                <a:srgbClr val="993366"/>
              </a:solidFill>
              <a:ln cap="flat" cmpd="sng" w="381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2300">
                    <a:solidFill>
                      <a:srgbClr val="FFFFFF"/>
                    </a:solidFill>
                    <a:latin typeface="Oswald"/>
                    <a:ea typeface="Oswald"/>
                    <a:cs typeface="Oswald"/>
                    <a:sym typeface="Oswald"/>
                  </a:rPr>
                  <a:t>$500 Emergency Savings</a:t>
                </a:r>
                <a:endParaRPr sz="2300">
                  <a:solidFill>
                    <a:srgbClr val="FFFFFF"/>
                  </a:solidFill>
                  <a:latin typeface="Oswald"/>
                  <a:ea typeface="Oswald"/>
                  <a:cs typeface="Oswald"/>
                  <a:sym typeface="Oswald"/>
                </a:endParaRPr>
              </a:p>
            </p:txBody>
          </p:sp>
          <p:sp>
            <p:nvSpPr>
              <p:cNvPr id="225" name="Shape 225"/>
              <p:cNvSpPr txBox="1"/>
              <p:nvPr/>
            </p:nvSpPr>
            <p:spPr>
              <a:xfrm>
                <a:off x="3153875" y="430304"/>
                <a:ext cx="15336000" cy="1081800"/>
              </a:xfrm>
              <a:prstGeom prst="rect">
                <a:avLst/>
              </a:prstGeom>
              <a:solidFill>
                <a:srgbClr val="993366"/>
              </a:solidFill>
              <a:ln cap="flat" cmpd="sng" w="381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2300">
                    <a:solidFill>
                      <a:srgbClr val="FFFFFF"/>
                    </a:solidFill>
                    <a:latin typeface="Oswald"/>
                    <a:ea typeface="Oswald"/>
                    <a:cs typeface="Oswald"/>
                    <a:sym typeface="Oswald"/>
                  </a:rPr>
                  <a:t>700+ Credit Score</a:t>
                </a:r>
                <a:endParaRPr sz="2300">
                  <a:solidFill>
                    <a:srgbClr val="FFFFFF"/>
                  </a:solidFill>
                  <a:latin typeface="Oswald"/>
                  <a:ea typeface="Oswald"/>
                  <a:cs typeface="Oswald"/>
                  <a:sym typeface="Oswald"/>
                </a:endParaRPr>
              </a:p>
            </p:txBody>
          </p:sp>
          <p:sp>
            <p:nvSpPr>
              <p:cNvPr id="226" name="Shape 226"/>
              <p:cNvSpPr txBox="1"/>
              <p:nvPr/>
            </p:nvSpPr>
            <p:spPr>
              <a:xfrm>
                <a:off x="3153945" y="1942971"/>
                <a:ext cx="15336000" cy="1081800"/>
              </a:xfrm>
              <a:prstGeom prst="rect">
                <a:avLst/>
              </a:prstGeom>
              <a:solidFill>
                <a:srgbClr val="993366"/>
              </a:solidFill>
              <a:ln cap="flat" cmpd="sng" w="381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Clr>
                    <a:schemeClr val="dk1"/>
                  </a:buClr>
                  <a:buSzPts val="400"/>
                  <a:buFont typeface="Arial"/>
                  <a:buNone/>
                </a:pPr>
                <a:r>
                  <a:rPr lang="en" sz="2300">
                    <a:solidFill>
                      <a:schemeClr val="lt1"/>
                    </a:solidFill>
                    <a:latin typeface="Oswald"/>
                    <a:ea typeface="Oswald"/>
                    <a:cs typeface="Oswald"/>
                    <a:sym typeface="Oswald"/>
                  </a:rPr>
                  <a:t>Rental / Mortgage Ready</a:t>
                </a:r>
                <a:endParaRPr sz="2300">
                  <a:solidFill>
                    <a:srgbClr val="FFFFFF"/>
                  </a:solidFill>
                  <a:latin typeface="Oswald"/>
                  <a:ea typeface="Oswald"/>
                  <a:cs typeface="Oswald"/>
                  <a:sym typeface="Oswald"/>
                </a:endParaRPr>
              </a:p>
            </p:txBody>
          </p:sp>
        </p:grpSp>
        <p:sp>
          <p:nvSpPr>
            <p:cNvPr id="227" name="Shape 227"/>
            <p:cNvSpPr txBox="1"/>
            <p:nvPr/>
          </p:nvSpPr>
          <p:spPr>
            <a:xfrm>
              <a:off x="11742818" y="3758908"/>
              <a:ext cx="3666300" cy="40809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2200">
                  <a:solidFill>
                    <a:srgbClr val="FFFFFF"/>
                  </a:solidFill>
                  <a:latin typeface="Oswald"/>
                  <a:ea typeface="Oswald"/>
                  <a:cs typeface="Oswald"/>
                  <a:sym typeface="Oswald"/>
                </a:rPr>
                <a:t>Safe </a:t>
              </a:r>
              <a:endParaRPr sz="2200">
                <a:solidFill>
                  <a:srgbClr val="FFFFFF"/>
                </a:solidFill>
                <a:latin typeface="Oswald"/>
                <a:ea typeface="Oswald"/>
                <a:cs typeface="Oswald"/>
                <a:sym typeface="Oswald"/>
              </a:endParaRPr>
            </a:p>
            <a:p>
              <a:pPr indent="0" lvl="0" marL="0" rtl="0" algn="ctr">
                <a:spcBef>
                  <a:spcPts val="0"/>
                </a:spcBef>
                <a:spcAft>
                  <a:spcPts val="0"/>
                </a:spcAft>
                <a:buNone/>
              </a:pPr>
              <a:r>
                <a:rPr lang="en" sz="2200">
                  <a:solidFill>
                    <a:srgbClr val="FFFFFF"/>
                  </a:solidFill>
                  <a:latin typeface="Oswald"/>
                  <a:ea typeface="Oswald"/>
                  <a:cs typeface="Oswald"/>
                  <a:sym typeface="Oswald"/>
                </a:rPr>
                <a:t>Banking</a:t>
              </a:r>
              <a:endParaRPr sz="2200">
                <a:solidFill>
                  <a:srgbClr val="FFFFFF"/>
                </a:solidFill>
                <a:latin typeface="Oswald"/>
                <a:ea typeface="Oswald"/>
                <a:cs typeface="Oswald"/>
                <a:sym typeface="Oswald"/>
              </a:endParaRPr>
            </a:p>
          </p:txBody>
        </p:sp>
      </p:grpSp>
      <p:sp>
        <p:nvSpPr>
          <p:cNvPr id="228" name="Shape 228"/>
          <p:cNvSpPr txBox="1"/>
          <p:nvPr/>
        </p:nvSpPr>
        <p:spPr>
          <a:xfrm>
            <a:off x="4701656" y="2009250"/>
            <a:ext cx="1125000" cy="11250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2000">
                <a:solidFill>
                  <a:schemeClr val="lt1"/>
                </a:solidFill>
                <a:latin typeface="Oswald"/>
                <a:ea typeface="Oswald"/>
                <a:cs typeface="Oswald"/>
                <a:sym typeface="Oswald"/>
              </a:rPr>
              <a:t>Tax </a:t>
            </a:r>
            <a:endParaRPr sz="2000">
              <a:solidFill>
                <a:schemeClr val="lt1"/>
              </a:solidFill>
              <a:latin typeface="Oswald"/>
              <a:ea typeface="Oswald"/>
              <a:cs typeface="Oswald"/>
              <a:sym typeface="Oswald"/>
            </a:endParaRPr>
          </a:p>
          <a:p>
            <a:pPr indent="0" lvl="0" marL="0" rtl="0" algn="ctr">
              <a:spcBef>
                <a:spcPts val="0"/>
              </a:spcBef>
              <a:spcAft>
                <a:spcPts val="0"/>
              </a:spcAft>
              <a:buNone/>
            </a:pPr>
            <a:r>
              <a:rPr lang="en" sz="2000">
                <a:solidFill>
                  <a:schemeClr val="lt1"/>
                </a:solidFill>
                <a:latin typeface="Oswald"/>
                <a:ea typeface="Oswald"/>
                <a:cs typeface="Oswald"/>
                <a:sym typeface="Oswald"/>
              </a:rPr>
              <a:t>Credits</a:t>
            </a:r>
            <a:endParaRPr sz="2000">
              <a:solidFill>
                <a:schemeClr val="lt1"/>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Shape 233"/>
          <p:cNvPicPr preferRelativeResize="0"/>
          <p:nvPr/>
        </p:nvPicPr>
        <p:blipFill rotWithShape="1">
          <a:blip r:embed="rId3">
            <a:alphaModFix/>
          </a:blip>
          <a:srcRect b="10371" l="5395" r="18174" t="3131"/>
          <a:stretch/>
        </p:blipFill>
        <p:spPr>
          <a:xfrm>
            <a:off x="1377" y="-31442"/>
            <a:ext cx="9141300" cy="5206500"/>
          </a:xfrm>
          <a:prstGeom prst="rect">
            <a:avLst/>
          </a:prstGeom>
          <a:noFill/>
          <a:ln>
            <a:noFill/>
          </a:ln>
        </p:spPr>
      </p:pic>
      <p:sp>
        <p:nvSpPr>
          <p:cNvPr id="234" name="Shape 234"/>
          <p:cNvSpPr txBox="1"/>
          <p:nvPr>
            <p:ph idx="12" type="sldNum"/>
          </p:nvPr>
        </p:nvSpPr>
        <p:spPr>
          <a:xfrm>
            <a:off x="4516412" y="4905375"/>
            <a:ext cx="1065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sp>
        <p:nvSpPr>
          <p:cNvPr id="235" name="Shape 235"/>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236" name="Shape 236"/>
          <p:cNvCxnSpPr/>
          <p:nvPr/>
        </p:nvCxnSpPr>
        <p:spPr>
          <a:xfrm>
            <a:off x="550171" y="4048125"/>
            <a:ext cx="787800" cy="0"/>
          </a:xfrm>
          <a:prstGeom prst="straightConnector1">
            <a:avLst/>
          </a:prstGeom>
          <a:noFill/>
          <a:ln cap="flat" cmpd="sng" w="177800">
            <a:solidFill>
              <a:srgbClr val="F4B628"/>
            </a:solidFill>
            <a:prstDash val="solid"/>
            <a:miter lim="8000"/>
            <a:headEnd len="sm" w="sm" type="none"/>
            <a:tailEnd len="sm" w="sm" type="none"/>
          </a:ln>
        </p:spPr>
      </p:cxnSp>
      <p:cxnSp>
        <p:nvCxnSpPr>
          <p:cNvPr id="237" name="Shape 237"/>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238" name="Shape 238"/>
          <p:cNvSpPr/>
          <p:nvPr/>
        </p:nvSpPr>
        <p:spPr>
          <a:xfrm>
            <a:off x="523875" y="733425"/>
            <a:ext cx="6991200" cy="3810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5D227"/>
              </a:buClr>
              <a:buFont typeface="Arial"/>
              <a:buNone/>
            </a:pPr>
            <a:r>
              <a:rPr b="0" baseline="30000" i="0" lang="en" sz="2200" u="none" cap="none" strike="noStrike">
                <a:solidFill>
                  <a:srgbClr val="F5D227"/>
                </a:solidFill>
                <a:latin typeface="Arial"/>
                <a:ea typeface="Arial"/>
                <a:cs typeface="Arial"/>
                <a:sym typeface="Arial"/>
              </a:rPr>
              <a:t>YOUR FUTURE</a:t>
            </a:r>
            <a:endParaRPr sz="500"/>
          </a:p>
        </p:txBody>
      </p:sp>
      <p:sp>
        <p:nvSpPr>
          <p:cNvPr id="239" name="Shape 239"/>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Your future</a:t>
            </a:r>
            <a:endParaRPr sz="500"/>
          </a:p>
        </p:txBody>
      </p:sp>
      <p:sp>
        <p:nvSpPr>
          <p:cNvPr id="240" name="Shape 240"/>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241" name="Shape 241"/>
          <p:cNvSpPr/>
          <p:nvPr/>
        </p:nvSpPr>
        <p:spPr>
          <a:xfrm>
            <a:off x="283472" y="2408647"/>
            <a:ext cx="3119100" cy="16464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900" u="none" cap="none" strike="noStrike">
                <a:solidFill>
                  <a:srgbClr val="FFFFFF"/>
                </a:solidFill>
                <a:latin typeface="Arial"/>
                <a:ea typeface="Arial"/>
                <a:cs typeface="Arial"/>
                <a:sym typeface="Arial"/>
              </a:rPr>
              <a:t>What do you want for your future?  </a:t>
            </a:r>
            <a:endParaRPr sz="500"/>
          </a:p>
        </p:txBody>
      </p:sp>
      <p:sp>
        <p:nvSpPr>
          <p:cNvPr id="242" name="Shape 242"/>
          <p:cNvSpPr/>
          <p:nvPr/>
        </p:nvSpPr>
        <p:spPr>
          <a:xfrm>
            <a:off x="3524893" y="2468675"/>
            <a:ext cx="2909100" cy="17823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900" u="none" cap="none" strike="noStrike">
                <a:solidFill>
                  <a:srgbClr val="FFFFFF"/>
                </a:solidFill>
                <a:latin typeface="Arial"/>
                <a:ea typeface="Arial"/>
                <a:cs typeface="Arial"/>
                <a:sym typeface="Arial"/>
              </a:rPr>
              <a:t>How does it feel </a:t>
            </a:r>
            <a:endParaRPr sz="500"/>
          </a:p>
          <a:p>
            <a:pPr indent="0" lvl="0" marL="0" marR="0" rtl="0" algn="l">
              <a:lnSpc>
                <a:spcPct val="70000"/>
              </a:lnSpc>
              <a:spcBef>
                <a:spcPts val="0"/>
              </a:spcBef>
              <a:spcAft>
                <a:spcPts val="0"/>
              </a:spcAft>
              <a:buClr>
                <a:srgbClr val="FFFFFF"/>
              </a:buClr>
              <a:buFont typeface="Arial"/>
              <a:buNone/>
            </a:pPr>
            <a:r>
              <a:rPr b="0" i="0" lang="en" sz="2900" u="none" cap="none" strike="noStrike">
                <a:solidFill>
                  <a:srgbClr val="FFFFFF"/>
                </a:solidFill>
                <a:latin typeface="Arial"/>
                <a:ea typeface="Arial"/>
                <a:cs typeface="Arial"/>
                <a:sym typeface="Arial"/>
              </a:rPr>
              <a:t>to be there?</a:t>
            </a:r>
            <a:endParaRPr sz="500"/>
          </a:p>
          <a:p>
            <a:pPr indent="0" lvl="0" marL="0" marR="0" rtl="0" algn="l">
              <a:lnSpc>
                <a:spcPct val="70000"/>
              </a:lnSpc>
              <a:spcBef>
                <a:spcPts val="0"/>
              </a:spcBef>
              <a:spcAft>
                <a:spcPts val="0"/>
              </a:spcAft>
              <a:buClr>
                <a:srgbClr val="FFFFFF"/>
              </a:buClr>
              <a:buFont typeface="Arial"/>
              <a:buNone/>
            </a:pPr>
            <a:r>
              <a:t/>
            </a:r>
            <a:endParaRPr b="0" i="0" sz="1900" u="none" cap="none" strike="noStrike">
              <a:solidFill>
                <a:srgbClr val="000000"/>
              </a:solidFill>
              <a:latin typeface="Helvetica Neue"/>
              <a:ea typeface="Helvetica Neue"/>
              <a:cs typeface="Helvetica Neue"/>
              <a:sym typeface="Helvetica Neue"/>
            </a:endParaRPr>
          </a:p>
        </p:txBody>
      </p:sp>
      <p:sp>
        <p:nvSpPr>
          <p:cNvPr id="243" name="Shape 243"/>
          <p:cNvSpPr/>
          <p:nvPr/>
        </p:nvSpPr>
        <p:spPr>
          <a:xfrm>
            <a:off x="6277633" y="2466973"/>
            <a:ext cx="2737200" cy="16464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900" u="none" cap="none" strike="noStrike">
                <a:solidFill>
                  <a:srgbClr val="FFFFFF"/>
                </a:solidFill>
                <a:latin typeface="Arial"/>
                <a:ea typeface="Arial"/>
                <a:cs typeface="Arial"/>
                <a:sym typeface="Arial"/>
              </a:rPr>
              <a:t>What values do you strive for?</a:t>
            </a:r>
            <a:endParaRPr sz="500"/>
          </a:p>
        </p:txBody>
      </p:sp>
      <p:pic>
        <p:nvPicPr>
          <p:cNvPr id="244" name="Shape 244"/>
          <p:cNvPicPr preferRelativeResize="0"/>
          <p:nvPr/>
        </p:nvPicPr>
        <p:blipFill rotWithShape="1">
          <a:blip r:embed="rId4">
            <a:alphaModFix amt="70840"/>
          </a:blip>
          <a:srcRect b="0" l="0" r="0" t="0"/>
          <a:stretch/>
        </p:blipFill>
        <p:spPr>
          <a:xfrm>
            <a:off x="593633" y="1537180"/>
            <a:ext cx="598800" cy="711000"/>
          </a:xfrm>
          <a:prstGeom prst="rect">
            <a:avLst/>
          </a:prstGeom>
          <a:noFill/>
          <a:ln>
            <a:noFill/>
          </a:ln>
        </p:spPr>
      </p:pic>
      <p:pic>
        <p:nvPicPr>
          <p:cNvPr id="245" name="Shape 245"/>
          <p:cNvPicPr preferRelativeResize="0"/>
          <p:nvPr/>
        </p:nvPicPr>
        <p:blipFill rotWithShape="1">
          <a:blip r:embed="rId5">
            <a:alphaModFix amt="70840"/>
          </a:blip>
          <a:srcRect b="0" l="0" r="0" t="0"/>
          <a:stretch/>
        </p:blipFill>
        <p:spPr>
          <a:xfrm>
            <a:off x="6523832" y="1471566"/>
            <a:ext cx="652500" cy="747000"/>
          </a:xfrm>
          <a:prstGeom prst="rect">
            <a:avLst/>
          </a:prstGeom>
          <a:noFill/>
          <a:ln>
            <a:noFill/>
          </a:ln>
        </p:spPr>
      </p:pic>
      <p:cxnSp>
        <p:nvCxnSpPr>
          <p:cNvPr id="246" name="Shape 246"/>
          <p:cNvCxnSpPr/>
          <p:nvPr/>
        </p:nvCxnSpPr>
        <p:spPr>
          <a:xfrm>
            <a:off x="550171" y="2466975"/>
            <a:ext cx="2046300" cy="0"/>
          </a:xfrm>
          <a:prstGeom prst="straightConnector1">
            <a:avLst/>
          </a:prstGeom>
          <a:noFill/>
          <a:ln cap="flat" cmpd="sng" w="38100">
            <a:solidFill>
              <a:srgbClr val="F5D227"/>
            </a:solidFill>
            <a:prstDash val="solid"/>
            <a:miter lim="8000"/>
            <a:headEnd len="sm" w="sm" type="none"/>
            <a:tailEnd len="sm" w="sm" type="none"/>
          </a:ln>
        </p:spPr>
      </p:cxnSp>
      <p:cxnSp>
        <p:nvCxnSpPr>
          <p:cNvPr id="247" name="Shape 247"/>
          <p:cNvCxnSpPr/>
          <p:nvPr/>
        </p:nvCxnSpPr>
        <p:spPr>
          <a:xfrm>
            <a:off x="3488633" y="2466975"/>
            <a:ext cx="2046300" cy="0"/>
          </a:xfrm>
          <a:prstGeom prst="straightConnector1">
            <a:avLst/>
          </a:prstGeom>
          <a:noFill/>
          <a:ln cap="flat" cmpd="sng" w="38100">
            <a:solidFill>
              <a:srgbClr val="F5D227"/>
            </a:solidFill>
            <a:prstDash val="solid"/>
            <a:miter lim="8000"/>
            <a:headEnd len="sm" w="sm" type="none"/>
            <a:tailEnd len="sm" w="sm" type="none"/>
          </a:ln>
        </p:spPr>
      </p:cxnSp>
      <p:cxnSp>
        <p:nvCxnSpPr>
          <p:cNvPr id="248" name="Shape 248"/>
          <p:cNvCxnSpPr/>
          <p:nvPr/>
        </p:nvCxnSpPr>
        <p:spPr>
          <a:xfrm>
            <a:off x="6427096" y="2466975"/>
            <a:ext cx="2046300" cy="0"/>
          </a:xfrm>
          <a:prstGeom prst="straightConnector1">
            <a:avLst/>
          </a:prstGeom>
          <a:noFill/>
          <a:ln cap="flat" cmpd="sng" w="38100">
            <a:solidFill>
              <a:srgbClr val="F5D227"/>
            </a:solidFill>
            <a:prstDash val="solid"/>
            <a:miter lim="8000"/>
            <a:headEnd len="sm" w="sm" type="none"/>
            <a:tailEnd len="sm" w="sm" type="none"/>
          </a:ln>
        </p:spPr>
      </p:cxnSp>
      <p:pic>
        <p:nvPicPr>
          <p:cNvPr id="249" name="Shape 249"/>
          <p:cNvPicPr preferRelativeResize="0"/>
          <p:nvPr/>
        </p:nvPicPr>
        <p:blipFill rotWithShape="1">
          <a:blip r:embed="rId6">
            <a:alphaModFix amt="80090"/>
          </a:blip>
          <a:srcRect b="0" l="0" r="0" t="0"/>
          <a:stretch/>
        </p:blipFill>
        <p:spPr>
          <a:xfrm>
            <a:off x="3720170" y="1489359"/>
            <a:ext cx="598800" cy="768600"/>
          </a:xfrm>
          <a:prstGeom prst="rect">
            <a:avLst/>
          </a:prstGeom>
          <a:noFill/>
          <a:ln>
            <a:noFill/>
          </a:ln>
        </p:spPr>
      </p:pic>
      <p:sp>
        <p:nvSpPr>
          <p:cNvPr id="250" name="Shape 250"/>
          <p:cNvSpPr/>
          <p:nvPr/>
        </p:nvSpPr>
        <p:spPr>
          <a:xfrm>
            <a:off x="557213" y="4215482"/>
            <a:ext cx="3119100" cy="16464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200" u="none" cap="none" strike="noStrike">
                <a:solidFill>
                  <a:srgbClr val="FFFFFF"/>
                </a:solidFill>
                <a:latin typeface="Arial"/>
                <a:ea typeface="Arial"/>
                <a:cs typeface="Arial"/>
                <a:sym typeface="Arial"/>
              </a:rPr>
              <a:t>5 min</a:t>
            </a:r>
            <a:endParaRPr sz="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Shape 255"/>
          <p:cNvPicPr preferRelativeResize="0"/>
          <p:nvPr/>
        </p:nvPicPr>
        <p:blipFill rotWithShape="1">
          <a:blip r:embed="rId3">
            <a:alphaModFix/>
          </a:blip>
          <a:srcRect b="10040" l="24518" r="293" t="4722"/>
          <a:stretch/>
        </p:blipFill>
        <p:spPr>
          <a:xfrm>
            <a:off x="-22689" y="-7144"/>
            <a:ext cx="9189300" cy="5157900"/>
          </a:xfrm>
          <a:prstGeom prst="rect">
            <a:avLst/>
          </a:prstGeom>
          <a:noFill/>
          <a:ln>
            <a:noFill/>
          </a:ln>
        </p:spPr>
      </p:pic>
      <p:sp>
        <p:nvSpPr>
          <p:cNvPr id="256" name="Shape 25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900" u="none" cap="none" strike="noStrike">
                <a:solidFill>
                  <a:srgbClr val="FFFFFF"/>
                </a:solidFill>
                <a:latin typeface="Helvetica Neue"/>
                <a:ea typeface="Helvetica Neue"/>
                <a:cs typeface="Helvetica Neue"/>
                <a:sym typeface="Helvetica Neue"/>
              </a:rPr>
              <a:t>‹#›</a:t>
            </a:fld>
            <a:endParaRPr b="0" i="0" sz="900" u="none" cap="none" strike="noStrike">
              <a:solidFill>
                <a:srgbClr val="FFFFFF"/>
              </a:solidFill>
              <a:latin typeface="Helvetica Neue"/>
              <a:ea typeface="Helvetica Neue"/>
              <a:cs typeface="Helvetica Neue"/>
              <a:sym typeface="Helvetica Neue"/>
            </a:endParaRPr>
          </a:p>
        </p:txBody>
      </p:sp>
      <p:sp>
        <p:nvSpPr>
          <p:cNvPr id="257" name="Shape 257"/>
          <p:cNvSpPr/>
          <p:nvPr/>
        </p:nvSpPr>
        <p:spPr>
          <a:xfrm>
            <a:off x="4743199" y="6102283"/>
            <a:ext cx="138600" cy="53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i="0" lang="en" sz="1100" u="none" cap="none" strike="noStrike">
                <a:solidFill>
                  <a:srgbClr val="FFFFFF"/>
                </a:solidFill>
                <a:latin typeface="Century Gothic"/>
                <a:ea typeface="Century Gothic"/>
                <a:cs typeface="Century Gothic"/>
                <a:sym typeface="Century Gothic"/>
              </a:rPr>
              <a:t>+</a:t>
            </a:r>
            <a:endParaRPr sz="500"/>
          </a:p>
        </p:txBody>
      </p:sp>
      <p:cxnSp>
        <p:nvCxnSpPr>
          <p:cNvPr id="258" name="Shape 258"/>
          <p:cNvCxnSpPr/>
          <p:nvPr/>
        </p:nvCxnSpPr>
        <p:spPr>
          <a:xfrm>
            <a:off x="550171" y="4048125"/>
            <a:ext cx="787800" cy="0"/>
          </a:xfrm>
          <a:prstGeom prst="straightConnector1">
            <a:avLst/>
          </a:prstGeom>
          <a:noFill/>
          <a:ln cap="flat" cmpd="sng" w="177800">
            <a:solidFill>
              <a:srgbClr val="F4B628"/>
            </a:solidFill>
            <a:prstDash val="solid"/>
            <a:miter lim="8000"/>
            <a:headEnd len="sm" w="sm" type="none"/>
            <a:tailEnd len="sm" w="sm" type="none"/>
          </a:ln>
        </p:spPr>
      </p:cxnSp>
      <p:cxnSp>
        <p:nvCxnSpPr>
          <p:cNvPr id="259" name="Shape 259"/>
          <p:cNvCxnSpPr/>
          <p:nvPr/>
        </p:nvCxnSpPr>
        <p:spPr>
          <a:xfrm>
            <a:off x="283471" y="4714875"/>
            <a:ext cx="8584800" cy="0"/>
          </a:xfrm>
          <a:prstGeom prst="straightConnector1">
            <a:avLst/>
          </a:prstGeom>
          <a:noFill/>
          <a:ln cap="flat" cmpd="sng" w="12700">
            <a:solidFill>
              <a:srgbClr val="FFFFFF"/>
            </a:solidFill>
            <a:prstDash val="solid"/>
            <a:miter lim="8000"/>
            <a:headEnd len="sm" w="sm" type="none"/>
            <a:tailEnd len="sm" w="sm" type="none"/>
          </a:ln>
        </p:spPr>
      </p:cxnSp>
      <p:sp>
        <p:nvSpPr>
          <p:cNvPr id="260" name="Shape 260"/>
          <p:cNvSpPr/>
          <p:nvPr/>
        </p:nvSpPr>
        <p:spPr>
          <a:xfrm>
            <a:off x="523875" y="733425"/>
            <a:ext cx="6991200" cy="4728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F4B628"/>
              </a:buClr>
              <a:buFont typeface="Arial"/>
              <a:buNone/>
            </a:pPr>
            <a:r>
              <a:rPr b="0" baseline="30000" i="0" lang="en" sz="2200" u="none" cap="none" strike="noStrike">
                <a:solidFill>
                  <a:srgbClr val="F4B628"/>
                </a:solidFill>
                <a:latin typeface="Arial"/>
                <a:ea typeface="Arial"/>
                <a:cs typeface="Arial"/>
                <a:sym typeface="Arial"/>
              </a:rPr>
              <a:t>YOUR SITUATION TODAY</a:t>
            </a:r>
            <a:endParaRPr sz="500"/>
          </a:p>
        </p:txBody>
      </p:sp>
      <p:sp>
        <p:nvSpPr>
          <p:cNvPr id="261" name="Shape 261"/>
          <p:cNvSpPr/>
          <p:nvPr/>
        </p:nvSpPr>
        <p:spPr>
          <a:xfrm>
            <a:off x="280334" y="4779169"/>
            <a:ext cx="25860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Font typeface="Century Gothic"/>
              <a:buNone/>
            </a:pPr>
            <a:r>
              <a:rPr b="0" baseline="30000" i="0" lang="en" sz="800" u="none" cap="none" strike="noStrike">
                <a:solidFill>
                  <a:srgbClr val="FFFFFF"/>
                </a:solidFill>
                <a:latin typeface="Century Gothic"/>
                <a:ea typeface="Century Gothic"/>
                <a:cs typeface="Century Gothic"/>
                <a:sym typeface="Century Gothic"/>
              </a:rPr>
              <a:t>Your situation today</a:t>
            </a:r>
            <a:endParaRPr sz="500"/>
          </a:p>
        </p:txBody>
      </p:sp>
      <p:sp>
        <p:nvSpPr>
          <p:cNvPr id="262" name="Shape 262"/>
          <p:cNvSpPr/>
          <p:nvPr/>
        </p:nvSpPr>
        <p:spPr>
          <a:xfrm>
            <a:off x="6277628" y="4757737"/>
            <a:ext cx="2586000" cy="219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Font typeface="Arial"/>
              <a:buNone/>
            </a:pPr>
            <a:r>
              <a:rPr b="0" baseline="30000" i="0" lang="en" sz="900" u="none" cap="none" strike="noStrike">
                <a:solidFill>
                  <a:srgbClr val="FFFFFF"/>
                </a:solidFill>
                <a:latin typeface="Arial"/>
                <a:ea typeface="Arial"/>
                <a:cs typeface="Arial"/>
                <a:sym typeface="Arial"/>
              </a:rPr>
              <a:t>MEDA</a:t>
            </a:r>
            <a:endParaRPr sz="500"/>
          </a:p>
        </p:txBody>
      </p:sp>
      <p:sp>
        <p:nvSpPr>
          <p:cNvPr id="263" name="Shape 263"/>
          <p:cNvSpPr/>
          <p:nvPr/>
        </p:nvSpPr>
        <p:spPr>
          <a:xfrm>
            <a:off x="611910" y="2468675"/>
            <a:ext cx="3119100" cy="16464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900" u="none" cap="none" strike="noStrike">
                <a:solidFill>
                  <a:srgbClr val="FFFFFF"/>
                </a:solidFill>
                <a:latin typeface="Arial"/>
                <a:ea typeface="Arial"/>
                <a:cs typeface="Arial"/>
                <a:sym typeface="Arial"/>
              </a:rPr>
              <a:t>Where are you today?</a:t>
            </a:r>
            <a:endParaRPr sz="500"/>
          </a:p>
        </p:txBody>
      </p:sp>
      <p:sp>
        <p:nvSpPr>
          <p:cNvPr id="264" name="Shape 264"/>
          <p:cNvSpPr/>
          <p:nvPr/>
        </p:nvSpPr>
        <p:spPr>
          <a:xfrm>
            <a:off x="3461448" y="2468675"/>
            <a:ext cx="2909100" cy="18510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900" u="none" cap="none" strike="noStrike">
                <a:solidFill>
                  <a:srgbClr val="FFFFFF"/>
                </a:solidFill>
                <a:latin typeface="Arial"/>
                <a:ea typeface="Arial"/>
                <a:cs typeface="Arial"/>
                <a:sym typeface="Arial"/>
              </a:rPr>
              <a:t>How does it </a:t>
            </a:r>
            <a:endParaRPr sz="500"/>
          </a:p>
          <a:p>
            <a:pPr indent="0" lvl="0" marL="0" marR="0" rtl="0" algn="l">
              <a:lnSpc>
                <a:spcPct val="70000"/>
              </a:lnSpc>
              <a:spcBef>
                <a:spcPts val="0"/>
              </a:spcBef>
              <a:spcAft>
                <a:spcPts val="0"/>
              </a:spcAft>
              <a:buClr>
                <a:srgbClr val="FFFFFF"/>
              </a:buClr>
              <a:buFont typeface="Arial"/>
              <a:buNone/>
            </a:pPr>
            <a:r>
              <a:rPr b="0" i="0" lang="en" sz="2900" u="none" cap="none" strike="noStrike">
                <a:solidFill>
                  <a:srgbClr val="FFFFFF"/>
                </a:solidFill>
                <a:latin typeface="Arial"/>
                <a:ea typeface="Arial"/>
                <a:cs typeface="Arial"/>
                <a:sym typeface="Arial"/>
              </a:rPr>
              <a:t>feel?</a:t>
            </a:r>
            <a:endParaRPr sz="500"/>
          </a:p>
        </p:txBody>
      </p:sp>
      <p:sp>
        <p:nvSpPr>
          <p:cNvPr id="265" name="Shape 265"/>
          <p:cNvSpPr/>
          <p:nvPr/>
        </p:nvSpPr>
        <p:spPr>
          <a:xfrm>
            <a:off x="6275809" y="2468675"/>
            <a:ext cx="2737200" cy="20733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900" u="none" cap="none" strike="noStrike">
                <a:solidFill>
                  <a:srgbClr val="FFFFFF"/>
                </a:solidFill>
                <a:latin typeface="Arial"/>
                <a:ea typeface="Arial"/>
                <a:cs typeface="Arial"/>
                <a:sym typeface="Arial"/>
              </a:rPr>
              <a:t>How are you working towards your future?</a:t>
            </a:r>
            <a:endParaRPr sz="500"/>
          </a:p>
        </p:txBody>
      </p:sp>
      <p:pic>
        <p:nvPicPr>
          <p:cNvPr id="266" name="Shape 266"/>
          <p:cNvPicPr preferRelativeResize="0"/>
          <p:nvPr/>
        </p:nvPicPr>
        <p:blipFill rotWithShape="1">
          <a:blip r:embed="rId4">
            <a:alphaModFix amt="67930"/>
          </a:blip>
          <a:srcRect b="0" l="0" r="0" t="0"/>
          <a:stretch/>
        </p:blipFill>
        <p:spPr>
          <a:xfrm>
            <a:off x="592840" y="1579563"/>
            <a:ext cx="664500" cy="664500"/>
          </a:xfrm>
          <a:prstGeom prst="rect">
            <a:avLst/>
          </a:prstGeom>
          <a:noFill/>
          <a:ln>
            <a:noFill/>
          </a:ln>
        </p:spPr>
      </p:pic>
      <p:cxnSp>
        <p:nvCxnSpPr>
          <p:cNvPr id="267" name="Shape 267"/>
          <p:cNvCxnSpPr/>
          <p:nvPr/>
        </p:nvCxnSpPr>
        <p:spPr>
          <a:xfrm>
            <a:off x="550171" y="2466975"/>
            <a:ext cx="2046300" cy="0"/>
          </a:xfrm>
          <a:prstGeom prst="straightConnector1">
            <a:avLst/>
          </a:prstGeom>
          <a:noFill/>
          <a:ln cap="flat" cmpd="sng" w="38100">
            <a:solidFill>
              <a:srgbClr val="F4B628"/>
            </a:solidFill>
            <a:prstDash val="solid"/>
            <a:miter lim="8000"/>
            <a:headEnd len="sm" w="sm" type="none"/>
            <a:tailEnd len="sm" w="sm" type="none"/>
          </a:ln>
        </p:spPr>
      </p:cxnSp>
      <p:cxnSp>
        <p:nvCxnSpPr>
          <p:cNvPr id="268" name="Shape 268"/>
          <p:cNvCxnSpPr/>
          <p:nvPr/>
        </p:nvCxnSpPr>
        <p:spPr>
          <a:xfrm>
            <a:off x="3407671" y="2466975"/>
            <a:ext cx="2046300" cy="0"/>
          </a:xfrm>
          <a:prstGeom prst="straightConnector1">
            <a:avLst/>
          </a:prstGeom>
          <a:noFill/>
          <a:ln cap="flat" cmpd="sng" w="38100">
            <a:solidFill>
              <a:srgbClr val="F4B628"/>
            </a:solidFill>
            <a:prstDash val="solid"/>
            <a:miter lim="8000"/>
            <a:headEnd len="sm" w="sm" type="none"/>
            <a:tailEnd len="sm" w="sm" type="none"/>
          </a:ln>
        </p:spPr>
      </p:cxnSp>
      <p:cxnSp>
        <p:nvCxnSpPr>
          <p:cNvPr id="269" name="Shape 269"/>
          <p:cNvCxnSpPr/>
          <p:nvPr/>
        </p:nvCxnSpPr>
        <p:spPr>
          <a:xfrm>
            <a:off x="6188971" y="2466975"/>
            <a:ext cx="2046300" cy="0"/>
          </a:xfrm>
          <a:prstGeom prst="straightConnector1">
            <a:avLst/>
          </a:prstGeom>
          <a:noFill/>
          <a:ln cap="flat" cmpd="sng" w="38100">
            <a:solidFill>
              <a:srgbClr val="F4B628"/>
            </a:solidFill>
            <a:prstDash val="solid"/>
            <a:miter lim="8000"/>
            <a:headEnd len="sm" w="sm" type="none"/>
            <a:tailEnd len="sm" w="sm" type="none"/>
          </a:ln>
        </p:spPr>
      </p:cxnSp>
      <p:pic>
        <p:nvPicPr>
          <p:cNvPr id="270" name="Shape 270"/>
          <p:cNvPicPr preferRelativeResize="0"/>
          <p:nvPr/>
        </p:nvPicPr>
        <p:blipFill rotWithShape="1">
          <a:blip r:embed="rId5">
            <a:alphaModFix amt="75090"/>
          </a:blip>
          <a:srcRect b="0" l="0" r="0" t="0"/>
          <a:stretch/>
        </p:blipFill>
        <p:spPr>
          <a:xfrm>
            <a:off x="3492687" y="1560961"/>
            <a:ext cx="571500" cy="739800"/>
          </a:xfrm>
          <a:prstGeom prst="rect">
            <a:avLst/>
          </a:prstGeom>
          <a:noFill/>
          <a:ln>
            <a:noFill/>
          </a:ln>
        </p:spPr>
      </p:pic>
      <p:pic>
        <p:nvPicPr>
          <p:cNvPr id="271" name="Shape 271"/>
          <p:cNvPicPr preferRelativeResize="0"/>
          <p:nvPr/>
        </p:nvPicPr>
        <p:blipFill rotWithShape="1">
          <a:blip r:embed="rId6">
            <a:alphaModFix amt="75690"/>
          </a:blip>
          <a:srcRect b="0" l="0" r="0" t="0"/>
          <a:stretch/>
        </p:blipFill>
        <p:spPr>
          <a:xfrm>
            <a:off x="6299579" y="1618224"/>
            <a:ext cx="633000" cy="625200"/>
          </a:xfrm>
          <a:prstGeom prst="rect">
            <a:avLst/>
          </a:prstGeom>
          <a:noFill/>
          <a:ln>
            <a:noFill/>
          </a:ln>
        </p:spPr>
      </p:pic>
      <p:sp>
        <p:nvSpPr>
          <p:cNvPr id="272" name="Shape 272"/>
          <p:cNvSpPr/>
          <p:nvPr/>
        </p:nvSpPr>
        <p:spPr>
          <a:xfrm>
            <a:off x="557213" y="4215482"/>
            <a:ext cx="3119100" cy="1646400"/>
          </a:xfrm>
          <a:prstGeom prst="rect">
            <a:avLst/>
          </a:prstGeom>
          <a:noFill/>
          <a:ln>
            <a:noFill/>
          </a:ln>
        </p:spPr>
        <p:txBody>
          <a:bodyPr anchorCtr="0" anchor="t" bIns="19050" lIns="19050" spcFirstLastPara="1" rIns="19050" wrap="square" tIns="19050">
            <a:noAutofit/>
          </a:bodyPr>
          <a:lstStyle/>
          <a:p>
            <a:pPr indent="0" lvl="0" marL="0" marR="0" rtl="0" algn="l">
              <a:lnSpc>
                <a:spcPct val="70000"/>
              </a:lnSpc>
              <a:spcBef>
                <a:spcPts val="0"/>
              </a:spcBef>
              <a:spcAft>
                <a:spcPts val="0"/>
              </a:spcAft>
              <a:buClr>
                <a:srgbClr val="FFFFFF"/>
              </a:buClr>
              <a:buFont typeface="Arial"/>
              <a:buNone/>
            </a:pPr>
            <a:r>
              <a:rPr b="0" i="0" lang="en" sz="2200" u="none" cap="none" strike="noStrike">
                <a:solidFill>
                  <a:srgbClr val="FFFFFF"/>
                </a:solidFill>
                <a:latin typeface="Arial"/>
                <a:ea typeface="Arial"/>
                <a:cs typeface="Arial"/>
                <a:sym typeface="Arial"/>
              </a:rPr>
              <a:t>5 min</a:t>
            </a:r>
            <a:endParaRPr sz="5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950_Master Slide">
  <a:themeElements>
    <a:clrScheme name="Story">
      <a:dk1>
        <a:srgbClr val="000000"/>
      </a:dk1>
      <a:lt1>
        <a:srgbClr val="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